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8BC9-AE16-47AA-B6CC-DD169C1096E0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7D52-CDDF-4789-924A-180BF9FE511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7D52-CDDF-4789-924A-180BF9FE511D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728F5-921D-4F9E-8EE0-1488347D5E44}" type="datetime1">
              <a:rPr lang="cs-CZ" smtClean="0"/>
              <a:t>15.12.2013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FD1BB-B012-4A40-829C-821575863B14}" type="datetime1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37C43-863D-4575-BEEC-976F14DFDA31}" type="datetime1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AF688-7E79-4BCA-9D9F-90626D4EBB6A}" type="datetime1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C3A94-9F38-48A8-A786-631134923F15}" type="datetime1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3A093-0A8D-459E-A0FD-AB7DDF5BAFC2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3A9B6-016F-4965-B44B-2B8AB0053CA3}" type="datetime1">
              <a:rPr lang="cs-CZ" smtClean="0"/>
              <a:t>15.12.2013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DBE33-75CC-4552-95D9-CDA0B1BF9291}" type="datetime1">
              <a:rPr lang="cs-CZ" smtClean="0"/>
              <a:t>15.12.2013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3203F6-F4D9-4B01-83FC-F767599AEB5D}" type="datetime1">
              <a:rPr lang="cs-CZ" smtClean="0"/>
              <a:t>15.12.2013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0DF85-51CD-4AFD-9A47-653E627825F7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B9171-44D3-4D01-BB8E-B700AA4898C1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999197-9438-488F-BB1D-DC36CFE6C49A}" type="datetime1">
              <a:rPr lang="cs-CZ" smtClean="0"/>
              <a:t>15.12.2013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FB8CB0-87C4-4167-88C1-C5D85F7A9F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ogalo" TargetMode="External"/><Relationship Id="rId3" Type="http://schemas.openxmlformats.org/officeDocument/2006/relationships/hyperlink" Target="http://www.abicko.cz/clanek/precti-si-technika/10752/leonardo-da-vinci-muz-ktery-predbehl-svou-dobu.html" TargetMode="External"/><Relationship Id="rId7" Type="http://schemas.openxmlformats.org/officeDocument/2006/relationships/hyperlink" Target="http://cs.wikipedia.org/wiki/Ornitopt%C3%A9ra" TargetMode="External"/><Relationship Id="rId2" Type="http://schemas.openxmlformats.org/officeDocument/2006/relationships/hyperlink" Target="http://cs.wikipedia.org/wiki/Leonardo_da_Vin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api.cz/page/70154.padak-8211-od-leonarda-da-vinci-po-soucasnost/" TargetMode="External"/><Relationship Id="rId5" Type="http://schemas.openxmlformats.org/officeDocument/2006/relationships/hyperlink" Target="http://www.astronauti.cz/news/kralovna-ze-saby-a-letajici-stroje-davnych-casu/" TargetMode="External"/><Relationship Id="rId4" Type="http://schemas.openxmlformats.org/officeDocument/2006/relationships/hyperlink" Target="http://www.angelfire.com/electronic/awakening101/leonardo.html" TargetMode="External"/><Relationship Id="rId9" Type="http://schemas.openxmlformats.org/officeDocument/2006/relationships/hyperlink" Target="http://cs.wikipedia.org/wiki/Vzdu%C5%A1n%C3%BD_parn%C3%AD_ko%C4%8D%C3%A1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6715172" cy="1143009"/>
          </a:xfrm>
        </p:spPr>
        <p:txBody>
          <a:bodyPr>
            <a:normAutofit/>
          </a:bodyPr>
          <a:lstStyle/>
          <a:p>
            <a:r>
              <a:rPr lang="cs-CZ" sz="6000" dirty="0" smtClean="0"/>
              <a:t>Létající stroje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1736" y="1643050"/>
            <a:ext cx="3929090" cy="3995750"/>
          </a:xfrm>
        </p:spPr>
        <p:txBody>
          <a:bodyPr/>
          <a:lstStyle/>
          <a:p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063-4764-43C7-AE09-4CA0E93F5698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4" name="Picture 8" descr="http://www.hrst.cz/fotocache/bigorig/Letajici-st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428736"/>
            <a:ext cx="4762500" cy="47625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71538" y="164305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Oldřich Linhart  2.B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143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Rogalo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714356"/>
            <a:ext cx="7858180" cy="3643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Závěsný </a:t>
            </a:r>
            <a:r>
              <a:rPr lang="cs-CZ" dirty="0" smtClean="0"/>
              <a:t>kluzák </a:t>
            </a:r>
            <a:r>
              <a:rPr lang="cs-CZ" dirty="0" smtClean="0"/>
              <a:t>- klouzavý </a:t>
            </a:r>
            <a:r>
              <a:rPr lang="cs-CZ" dirty="0" smtClean="0"/>
              <a:t>let bez pomoci </a:t>
            </a:r>
            <a:r>
              <a:rPr lang="cs-CZ" dirty="0" smtClean="0"/>
              <a:t>motoru</a:t>
            </a:r>
            <a:endParaRPr lang="cs-CZ" dirty="0" smtClean="0"/>
          </a:p>
          <a:p>
            <a:r>
              <a:rPr lang="cs-CZ" dirty="0" smtClean="0"/>
              <a:t>Trojúhelníkový </a:t>
            </a:r>
            <a:r>
              <a:rPr lang="cs-CZ" dirty="0" smtClean="0"/>
              <a:t>tvar křídla, závěs pilota v těžišti </a:t>
            </a:r>
            <a:r>
              <a:rPr lang="cs-CZ" dirty="0" smtClean="0"/>
              <a:t>soustavy</a:t>
            </a:r>
            <a:endParaRPr lang="cs-CZ" dirty="0" smtClean="0"/>
          </a:p>
          <a:p>
            <a:r>
              <a:rPr lang="cs-CZ" dirty="0" smtClean="0"/>
              <a:t>Pilot zavěšen nad hrazdou řídí let vychylováním těžiště. </a:t>
            </a:r>
          </a:p>
          <a:p>
            <a:r>
              <a:rPr lang="cs-CZ" dirty="0" smtClean="0"/>
              <a:t>Start - Běh </a:t>
            </a:r>
            <a:r>
              <a:rPr lang="cs-CZ" dirty="0" smtClean="0"/>
              <a:t>z </a:t>
            </a:r>
            <a:r>
              <a:rPr lang="cs-CZ" dirty="0" smtClean="0"/>
              <a:t>kopce, vlek, </a:t>
            </a:r>
            <a:r>
              <a:rPr lang="cs-CZ" dirty="0" err="1" smtClean="0"/>
              <a:t>aerovlek</a:t>
            </a:r>
            <a:r>
              <a:rPr lang="cs-CZ" dirty="0" smtClean="0"/>
              <a:t>, naviják či </a:t>
            </a:r>
            <a:r>
              <a:rPr lang="cs-CZ" dirty="0" err="1" smtClean="0"/>
              <a:t>odviják</a:t>
            </a:r>
            <a:r>
              <a:rPr lang="cs-CZ" dirty="0" smtClean="0"/>
              <a:t>. Přistání </a:t>
            </a:r>
            <a:r>
              <a:rPr lang="cs-CZ" dirty="0" smtClean="0"/>
              <a:t>na </a:t>
            </a:r>
            <a:r>
              <a:rPr lang="cs-CZ" dirty="0" smtClean="0"/>
              <a:t>nohy v rovném terénu.</a:t>
            </a:r>
          </a:p>
          <a:p>
            <a:r>
              <a:rPr lang="cs-CZ" dirty="0" smtClean="0"/>
              <a:t>Rychlost </a:t>
            </a:r>
            <a:r>
              <a:rPr lang="cs-CZ" dirty="0" smtClean="0"/>
              <a:t>moderních kluzáků </a:t>
            </a:r>
            <a:r>
              <a:rPr lang="cs-CZ" dirty="0" smtClean="0"/>
              <a:t>= 25-130km/h</a:t>
            </a:r>
          </a:p>
          <a:p>
            <a:r>
              <a:rPr lang="cs-CZ" dirty="0" smtClean="0"/>
              <a:t>Hmotnost </a:t>
            </a:r>
            <a:r>
              <a:rPr lang="cs-CZ" dirty="0" smtClean="0"/>
              <a:t>se pohybuje mezi 15 a 30 kilogramy.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5FAF-3A28-474B-B426-D65407970A21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21506" name="Picture 2" descr="http://www.hanggliding.cz/wp-content/uploads/2008/10/p122077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143380"/>
            <a:ext cx="3714776" cy="221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oubor:Henson-William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500438"/>
            <a:ext cx="5000656" cy="31432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1435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Ariel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571480"/>
            <a:ext cx="8286808" cy="350046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Vzdušný parní kočár </a:t>
            </a:r>
            <a:r>
              <a:rPr lang="cs-CZ" dirty="0" smtClean="0"/>
              <a:t>= létající </a:t>
            </a:r>
            <a:r>
              <a:rPr lang="cs-CZ" dirty="0" smtClean="0"/>
              <a:t>stroj </a:t>
            </a:r>
            <a:r>
              <a:rPr lang="cs-CZ" dirty="0" smtClean="0"/>
              <a:t>v </a:t>
            </a:r>
            <a:r>
              <a:rPr lang="cs-CZ" dirty="0" smtClean="0"/>
              <a:t>roce </a:t>
            </a:r>
            <a:r>
              <a:rPr lang="cs-CZ" dirty="0" smtClean="0"/>
              <a:t>1842</a:t>
            </a:r>
          </a:p>
          <a:p>
            <a:r>
              <a:rPr lang="cs-CZ" dirty="0" smtClean="0"/>
              <a:t>Předpokládal - lét </a:t>
            </a:r>
            <a:r>
              <a:rPr lang="cs-CZ" dirty="0" smtClean="0"/>
              <a:t>s </a:t>
            </a:r>
            <a:r>
              <a:rPr lang="cs-CZ" dirty="0" smtClean="0"/>
              <a:t>cestujícími, nebyl </a:t>
            </a:r>
            <a:r>
              <a:rPr lang="cs-CZ" dirty="0" smtClean="0"/>
              <a:t>letu </a:t>
            </a:r>
            <a:r>
              <a:rPr lang="cs-CZ" dirty="0" smtClean="0"/>
              <a:t>schopen (nedostatek energie)</a:t>
            </a:r>
          </a:p>
          <a:p>
            <a:r>
              <a:rPr lang="cs-CZ" dirty="0"/>
              <a:t>M</a:t>
            </a:r>
            <a:r>
              <a:rPr lang="cs-CZ" dirty="0" smtClean="0"/>
              <a:t>odel </a:t>
            </a:r>
            <a:r>
              <a:rPr lang="cs-CZ" dirty="0" smtClean="0"/>
              <a:t>z roku </a:t>
            </a:r>
            <a:r>
              <a:rPr lang="cs-CZ" dirty="0" smtClean="0"/>
              <a:t>1848 - dokázal </a:t>
            </a:r>
            <a:r>
              <a:rPr lang="cs-CZ" dirty="0" smtClean="0"/>
              <a:t>uletět malé vzdálenosti uvnitř </a:t>
            </a:r>
            <a:r>
              <a:rPr lang="cs-CZ" dirty="0" smtClean="0"/>
              <a:t>hangáru</a:t>
            </a:r>
          </a:p>
          <a:p>
            <a:r>
              <a:rPr lang="cs-CZ" dirty="0" smtClean="0"/>
              <a:t>Bylo to v</a:t>
            </a:r>
            <a:r>
              <a:rPr lang="cs-CZ" dirty="0" smtClean="0"/>
              <a:t>ýznamné, protože </a:t>
            </a:r>
            <a:r>
              <a:rPr lang="cs-CZ" dirty="0" smtClean="0"/>
              <a:t>se jednalo o přechod mezi testováním kluzáků a experimentům s lety s pohonnou jednotkou.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251-4E43-4A4E-B32C-D9E8BA233A23}" type="datetime1">
              <a:rPr lang="cs-CZ" smtClean="0"/>
              <a:t>15.12.2013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24578" name="Picture 2" descr="http://upload.wikimedia.org/wikipedia/commons/6/60/1843_engraving_of_the_Aerial_Steam_Carri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2286016" cy="241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85794"/>
          </a:xfrm>
        </p:spPr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1B27-E138-4844-85E9-93ECE7FADA2E}" type="datetime1">
              <a:rPr lang="cs-CZ" smtClean="0"/>
              <a:t>15.12.2013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Picture 4" descr="http://21stoleti.cz/wp-content/uploads/hlavni12-486x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394" y="785794"/>
            <a:ext cx="3875672" cy="2888720"/>
          </a:xfrm>
          <a:prstGeom prst="rect">
            <a:avLst/>
          </a:prstGeom>
          <a:noFill/>
        </p:spPr>
      </p:pic>
      <p:pic>
        <p:nvPicPr>
          <p:cNvPr id="2050" name="Picture 2" descr="http://www.techmania.cz/edutorium/data/fil_02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85794"/>
            <a:ext cx="3463347" cy="5357850"/>
          </a:xfrm>
          <a:prstGeom prst="rect">
            <a:avLst/>
          </a:prstGeom>
          <a:noFill/>
        </p:spPr>
      </p:pic>
      <p:pic>
        <p:nvPicPr>
          <p:cNvPr id="2052" name="Picture 4" descr="http://www.postavy.cz/obrazky/leonardo-da-vinci-36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4071966" cy="244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3ABC-C52C-41CC-BC95-3663172C72FF}" type="datetime1">
              <a:rPr lang="cs-CZ" smtClean="0"/>
              <a:t>15.12.2013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5604" name="Picture 4" descr="http://21stoleti.cz/wp-content/uploads/2_Ariel-486x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5260402" cy="2976565"/>
          </a:xfrm>
          <a:prstGeom prst="rect">
            <a:avLst/>
          </a:prstGeom>
          <a:noFill/>
        </p:spPr>
      </p:pic>
      <p:pic>
        <p:nvPicPr>
          <p:cNvPr id="25602" name="Picture 2" descr="http://www.gamepark.cz/pictures/00/09/23/92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527672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857232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785794"/>
            <a:ext cx="7933588" cy="578647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cs.wikipedia.org/wiki/Leonardo_da_Vinci#Leonardovy_vyn.C3.A1lezy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abicko.cz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precti</a:t>
            </a:r>
            <a:r>
              <a:rPr lang="cs-CZ" dirty="0" smtClean="0">
                <a:hlinkClick r:id="rId3"/>
              </a:rPr>
              <a:t>-si-technika/10752/</a:t>
            </a:r>
            <a:r>
              <a:rPr lang="cs-CZ" dirty="0" err="1" smtClean="0">
                <a:hlinkClick r:id="rId3"/>
              </a:rPr>
              <a:t>leonardo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da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vinci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muz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ktery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predbehl</a:t>
            </a:r>
            <a:r>
              <a:rPr lang="cs-CZ" dirty="0" smtClean="0">
                <a:hlinkClick r:id="rId3"/>
              </a:rPr>
              <a:t>-svou-dobu.</a:t>
            </a:r>
            <a:r>
              <a:rPr lang="cs-CZ" dirty="0" err="1" smtClean="0">
                <a:hlinkClick r:id="rId3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 smtClean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angelfire.com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electronic</a:t>
            </a:r>
            <a:r>
              <a:rPr lang="cs-CZ" dirty="0" smtClean="0">
                <a:hlinkClick r:id="rId4"/>
              </a:rPr>
              <a:t>/awakening101/</a:t>
            </a:r>
            <a:r>
              <a:rPr lang="cs-CZ" dirty="0" err="1" smtClean="0">
                <a:hlinkClick r:id="rId4"/>
              </a:rPr>
              <a:t>leonardo.html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</a:t>
            </a:r>
            <a:r>
              <a:rPr lang="cs-CZ" dirty="0" smtClean="0">
                <a:hlinkClick r:id="rId5"/>
              </a:rPr>
              <a:t>://www.astronauti.</a:t>
            </a:r>
            <a:r>
              <a:rPr lang="cs-CZ" dirty="0" err="1" smtClean="0">
                <a:hlinkClick r:id="rId5"/>
              </a:rPr>
              <a:t>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news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kralovna</a:t>
            </a:r>
            <a:r>
              <a:rPr lang="cs-CZ" dirty="0" smtClean="0">
                <a:hlinkClick r:id="rId5"/>
              </a:rPr>
              <a:t>-ze-</a:t>
            </a:r>
            <a:r>
              <a:rPr lang="cs-CZ" dirty="0" err="1" smtClean="0">
                <a:hlinkClick r:id="rId5"/>
              </a:rPr>
              <a:t>saby</a:t>
            </a:r>
            <a:r>
              <a:rPr lang="cs-CZ" dirty="0" smtClean="0">
                <a:hlinkClick r:id="rId5"/>
              </a:rPr>
              <a:t>-a-</a:t>
            </a:r>
            <a:r>
              <a:rPr lang="cs-CZ" dirty="0" err="1" smtClean="0">
                <a:hlinkClick r:id="rId5"/>
              </a:rPr>
              <a:t>letajici</a:t>
            </a:r>
            <a:r>
              <a:rPr lang="cs-CZ" dirty="0" smtClean="0">
                <a:hlinkClick r:id="rId5"/>
              </a:rPr>
              <a:t>-stroje-</a:t>
            </a:r>
            <a:r>
              <a:rPr lang="cs-CZ" dirty="0" err="1" smtClean="0">
                <a:hlinkClick r:id="rId5"/>
              </a:rPr>
              <a:t>davnych</a:t>
            </a:r>
            <a:r>
              <a:rPr lang="cs-CZ" dirty="0" smtClean="0">
                <a:hlinkClick r:id="rId5"/>
              </a:rPr>
              <a:t>-casu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http://e-</a:t>
            </a:r>
            <a:r>
              <a:rPr lang="cs-CZ" dirty="0" err="1" smtClean="0">
                <a:hlinkClick r:id="rId6"/>
              </a:rPr>
              <a:t>api.cz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page</a:t>
            </a:r>
            <a:r>
              <a:rPr lang="cs-CZ" dirty="0" smtClean="0">
                <a:hlinkClick r:id="rId6"/>
              </a:rPr>
              <a:t>/70154.padak-8211-od-</a:t>
            </a:r>
            <a:r>
              <a:rPr lang="cs-CZ" dirty="0" err="1" smtClean="0">
                <a:hlinkClick r:id="rId6"/>
              </a:rPr>
              <a:t>leonarda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da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vinci</a:t>
            </a:r>
            <a:r>
              <a:rPr lang="cs-CZ" dirty="0" smtClean="0">
                <a:hlinkClick r:id="rId6"/>
              </a:rPr>
              <a:t>-po-</a:t>
            </a:r>
            <a:r>
              <a:rPr lang="cs-CZ" dirty="0" err="1" smtClean="0">
                <a:hlinkClick r:id="rId6"/>
              </a:rPr>
              <a:t>soucasnost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cs.wikipedia.org/wiki/Ornitopt%C3%A9ra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cs.wikipedia.org/wiki/Rogalo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cs.wikipedia.org/wiki/Vzdu%C5%A1n%C3%BD_parn%C3%AD_ko%C4%8D%C3%A1r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688-7E79-4BCA-9D9F-90626D4EBB6A}" type="datetime1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hrst.cz/fotocache/bigadd/Letajici-stroj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357562"/>
            <a:ext cx="4286280" cy="40933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68346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14422"/>
            <a:ext cx="7686700" cy="4911741"/>
          </a:xfrm>
        </p:spPr>
        <p:txBody>
          <a:bodyPr>
            <a:normAutofit/>
          </a:bodyPr>
          <a:lstStyle/>
          <a:p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Vinci, narozený v polovině 15. století, vynikal v malířství, sochařství, hudbě, matematice, inženýrství a architektuře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 autorem </a:t>
            </a:r>
            <a:r>
              <a:rPr lang="cs-CZ" dirty="0" smtClean="0"/>
              <a:t>mnoha vynálezů a projektů. Pokoušel se také sestrojit stroj na létání.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B0BE-9910-46D8-A8A3-6F6459A010CA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42852"/>
            <a:ext cx="7686700" cy="507209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ozoroval </a:t>
            </a:r>
            <a:r>
              <a:rPr lang="cs-CZ" dirty="0" smtClean="0"/>
              <a:t>ptáky při letu, pohyb a anatomii jejich </a:t>
            </a:r>
            <a:r>
              <a:rPr lang="cs-CZ" dirty="0" smtClean="0"/>
              <a:t>křídel</a:t>
            </a:r>
          </a:p>
          <a:p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 smtClean="0"/>
              <a:t>myšlenkou bylo, že člověk může létat, bude-li mávat velkými mechanickými </a:t>
            </a:r>
            <a:r>
              <a:rPr lang="cs-CZ" dirty="0" smtClean="0"/>
              <a:t>křídly</a:t>
            </a:r>
          </a:p>
          <a:p>
            <a:r>
              <a:rPr lang="cs-CZ" dirty="0" smtClean="0"/>
              <a:t> Zjistil, </a:t>
            </a:r>
            <a:r>
              <a:rPr lang="cs-CZ" dirty="0" smtClean="0"/>
              <a:t>že síla lidských svalů k tomu </a:t>
            </a:r>
            <a:r>
              <a:rPr lang="cs-CZ" dirty="0" smtClean="0"/>
              <a:t>nestačí</a:t>
            </a:r>
          </a:p>
          <a:p>
            <a:r>
              <a:rPr lang="cs-CZ" dirty="0" smtClean="0"/>
              <a:t> </a:t>
            </a:r>
            <a:r>
              <a:rPr lang="cs-CZ" dirty="0" smtClean="0"/>
              <a:t>Po neúspěšných </a:t>
            </a:r>
            <a:r>
              <a:rPr lang="cs-CZ" dirty="0" smtClean="0"/>
              <a:t>pokusech zjistil, </a:t>
            </a:r>
            <a:r>
              <a:rPr lang="cs-CZ" dirty="0" smtClean="0"/>
              <a:t>že nejlepším způsobem létání člověka by bylo plachtění pomocí pevných </a:t>
            </a:r>
            <a:r>
              <a:rPr lang="cs-CZ" dirty="0" smtClean="0"/>
              <a:t>křídel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FEA2-D8ED-4E75-8729-D272E0AD7432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4" name="Picture 2" descr="http://img.blesk.cz/static/old_abc/Vystrihovanky/01__LEONARDO_VYKR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857760"/>
            <a:ext cx="37433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42852"/>
            <a:ext cx="7858180" cy="45720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Dospěl </a:t>
            </a:r>
            <a:r>
              <a:rPr lang="cs-CZ" dirty="0" smtClean="0"/>
              <a:t>k vysvětlení, že let je způsoben tlakem vzduchu na spodní plochu </a:t>
            </a:r>
            <a:r>
              <a:rPr lang="cs-CZ" dirty="0" smtClean="0"/>
              <a:t>křídla</a:t>
            </a:r>
          </a:p>
          <a:p>
            <a:r>
              <a:rPr lang="cs-CZ" dirty="0" smtClean="0"/>
              <a:t>Zkoumal stavbu </a:t>
            </a:r>
            <a:r>
              <a:rPr lang="cs-CZ" dirty="0" smtClean="0"/>
              <a:t>a anatomii létacích orgánů, dynamickou úlohu těžiště pro pohyb ve vzduchu, odpor vzduchu a jeho </a:t>
            </a:r>
            <a:r>
              <a:rPr lang="cs-CZ" dirty="0" smtClean="0"/>
              <a:t>proudění</a:t>
            </a:r>
          </a:p>
          <a:p>
            <a:r>
              <a:rPr lang="cs-CZ" dirty="0" smtClean="0"/>
              <a:t>Podle </a:t>
            </a:r>
            <a:r>
              <a:rPr lang="cs-CZ" dirty="0" smtClean="0"/>
              <a:t>netopýřího křídla se snažil zkonstruovat mechanické </a:t>
            </a:r>
            <a:r>
              <a:rPr lang="cs-CZ" dirty="0" smtClean="0"/>
              <a:t>křídlo</a:t>
            </a:r>
          </a:p>
          <a:p>
            <a:r>
              <a:rPr lang="cs-CZ" dirty="0" smtClean="0"/>
              <a:t>Nakreslil </a:t>
            </a:r>
            <a:r>
              <a:rPr lang="cs-CZ" dirty="0" smtClean="0"/>
              <a:t>plány na sestrojení několika typů létajících strojů včetně helikoptéry poháněné čtyřmi lidmi (která by patrně nefungovala, neboť by začala celá rotovat) a lehkého kluzáku, kterému říkal "</a:t>
            </a:r>
            <a:r>
              <a:rPr lang="cs-CZ" dirty="0" smtClean="0"/>
              <a:t>pták„</a:t>
            </a:r>
          </a:p>
          <a:p>
            <a:r>
              <a:rPr lang="cs-CZ" dirty="0" smtClean="0"/>
              <a:t>V roce </a:t>
            </a:r>
            <a:r>
              <a:rPr lang="cs-CZ" dirty="0" smtClean="0"/>
              <a:t>1496 neúspěšně vyzkoušel létací stroj, který sám sestrojil.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6C4B-135D-4A62-B8B8-05E7D3921578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122" name="Picture 2" descr="http://upload.wikimedia.org/wikipedia/commons/3/37/Leonardo_da_Vinci_helicop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3100385" cy="216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71414"/>
            <a:ext cx="7686700" cy="407196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Vytvořil model netopýřích křídel, považoval </a:t>
            </a:r>
            <a:r>
              <a:rPr lang="cs-CZ" dirty="0" smtClean="0"/>
              <a:t>za </a:t>
            </a:r>
            <a:r>
              <a:rPr lang="cs-CZ" dirty="0" smtClean="0"/>
              <a:t>nejdokonalejší, protože křídla těchto létavců netvoří volná pera ale pevná blána stejně jako u jeho letounu.</a:t>
            </a:r>
          </a:p>
          <a:p>
            <a:r>
              <a:rPr lang="cs-CZ" dirty="0" smtClean="0"/>
              <a:t>Napsal „</a:t>
            </a:r>
            <a:r>
              <a:rPr lang="cs-CZ" dirty="0" smtClean="0"/>
              <a:t>Řečený </a:t>
            </a:r>
            <a:r>
              <a:rPr lang="cs-CZ" dirty="0" smtClean="0"/>
              <a:t>pták se musí zvednout do velké výše větru, jeho křídla proto musí být odolná. Ze silné vydělané kůže a silných provazů</a:t>
            </a:r>
            <a:r>
              <a:rPr lang="cs-CZ" dirty="0" smtClean="0"/>
              <a:t>."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CE65-DEEB-4ACE-B395-C12C0049E8D4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Picture 6" descr="http://www.hrst.cz/fotocache/bigadd/Letajici-stro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3643338" cy="290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85794"/>
          </a:xfrm>
        </p:spPr>
        <p:txBody>
          <a:bodyPr>
            <a:normAutofit/>
          </a:bodyPr>
          <a:lstStyle/>
          <a:p>
            <a:r>
              <a:rPr lang="cs-CZ" dirty="0" smtClean="0"/>
              <a:t>Ornitoptéra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785794"/>
            <a:ext cx="7686700" cy="35719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 </a:t>
            </a:r>
            <a:r>
              <a:rPr lang="cs-CZ" dirty="0" err="1" smtClean="0"/>
              <a:t>rečtiny</a:t>
            </a:r>
            <a:r>
              <a:rPr lang="cs-CZ" dirty="0" smtClean="0"/>
              <a:t> </a:t>
            </a:r>
            <a:r>
              <a:rPr lang="cs-CZ" i="1" dirty="0" err="1" smtClean="0"/>
              <a:t>ornithos</a:t>
            </a:r>
            <a:r>
              <a:rPr lang="cs-CZ" dirty="0" smtClean="0"/>
              <a:t> „pták“ a </a:t>
            </a:r>
            <a:r>
              <a:rPr lang="cs-CZ" i="1" dirty="0" err="1" smtClean="0"/>
              <a:t>pteron</a:t>
            </a:r>
            <a:r>
              <a:rPr lang="cs-CZ" dirty="0" smtClean="0"/>
              <a:t> „křídlo“, česky </a:t>
            </a:r>
            <a:r>
              <a:rPr lang="cs-CZ" i="1" dirty="0" err="1" smtClean="0"/>
              <a:t>křídelník</a:t>
            </a:r>
            <a:endParaRPr lang="cs-CZ" dirty="0" smtClean="0"/>
          </a:p>
          <a:p>
            <a:r>
              <a:rPr lang="cs-CZ" dirty="0"/>
              <a:t>L</a:t>
            </a:r>
            <a:r>
              <a:rPr lang="cs-CZ" dirty="0" smtClean="0"/>
              <a:t>etadlo </a:t>
            </a:r>
            <a:r>
              <a:rPr lang="cs-CZ" dirty="0" smtClean="0"/>
              <a:t>s kývavými nosnými </a:t>
            </a:r>
            <a:r>
              <a:rPr lang="cs-CZ" dirty="0" smtClean="0"/>
              <a:t>plochami</a:t>
            </a:r>
            <a:r>
              <a:rPr lang="cs-CZ" dirty="0"/>
              <a:t>,</a:t>
            </a:r>
            <a:r>
              <a:rPr lang="cs-CZ" dirty="0" smtClean="0"/>
              <a:t> inspirace mávání křídly </a:t>
            </a:r>
            <a:r>
              <a:rPr lang="cs-CZ" dirty="0" smtClean="0"/>
              <a:t>z živočišné </a:t>
            </a:r>
            <a:r>
              <a:rPr lang="cs-CZ" dirty="0" smtClean="0"/>
              <a:t>říše (ptáci, netopýři, hmyz)</a:t>
            </a:r>
            <a:endParaRPr lang="cs-CZ" dirty="0" smtClean="0"/>
          </a:p>
          <a:p>
            <a:r>
              <a:rPr lang="cs-CZ" dirty="0" smtClean="0"/>
              <a:t>Klasická koncepce ornitoptér </a:t>
            </a:r>
            <a:r>
              <a:rPr lang="cs-CZ" dirty="0" smtClean="0"/>
              <a:t>- z </a:t>
            </a:r>
            <a:r>
              <a:rPr lang="cs-CZ" dirty="0" smtClean="0"/>
              <a:t>roku 1874 od </a:t>
            </a:r>
            <a:r>
              <a:rPr lang="cs-CZ" dirty="0" err="1" smtClean="0"/>
              <a:t>Alphonse</a:t>
            </a:r>
            <a:r>
              <a:rPr lang="cs-CZ" dirty="0" smtClean="0"/>
              <a:t> </a:t>
            </a:r>
            <a:r>
              <a:rPr lang="cs-CZ" dirty="0" err="1" smtClean="0"/>
              <a:t>Pénauda</a:t>
            </a:r>
            <a:endParaRPr lang="cs-CZ" dirty="0" smtClean="0"/>
          </a:p>
          <a:p>
            <a:r>
              <a:rPr lang="cs-CZ" dirty="0" smtClean="0"/>
              <a:t>Křídlo rozděleno </a:t>
            </a:r>
            <a:r>
              <a:rPr lang="cs-CZ" dirty="0" smtClean="0"/>
              <a:t>na dvě poloviny a je připevněno ke statickému nosníku. 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E82-7DCC-4D23-B9FD-09A6CFB12BBF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26" name="Picture 2" descr="http://upload.wikimedia.org/wikipedia/commons/0/0e/Edward_Frost_ornithop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2952748" cy="237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642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Padák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642919"/>
            <a:ext cx="7643866" cy="378621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smtClean="0"/>
              <a:t>Vinci vytvořil první návrh</a:t>
            </a:r>
          </a:p>
          <a:p>
            <a:r>
              <a:rPr lang="cs-CZ" dirty="0"/>
              <a:t>T</a:t>
            </a:r>
            <a:r>
              <a:rPr lang="cs-CZ" dirty="0" smtClean="0"/>
              <a:t>var </a:t>
            </a:r>
            <a:r>
              <a:rPr lang="cs-CZ" dirty="0" smtClean="0"/>
              <a:t>jehlanu, složeného ze čtyř rovnostranných </a:t>
            </a:r>
            <a:r>
              <a:rPr lang="cs-CZ" dirty="0" smtClean="0"/>
              <a:t>trojúhelníků</a:t>
            </a:r>
          </a:p>
          <a:p>
            <a:r>
              <a:rPr lang="cs-CZ" dirty="0" smtClean="0"/>
              <a:t>Pravděpodobně ho nikdy vyzkoušel</a:t>
            </a:r>
          </a:p>
          <a:p>
            <a:r>
              <a:rPr lang="cs-CZ" dirty="0" smtClean="0"/>
              <a:t>V </a:t>
            </a:r>
            <a:r>
              <a:rPr lang="cs-CZ" dirty="0" smtClean="0"/>
              <a:t>roce 2008 </a:t>
            </a:r>
            <a:r>
              <a:rPr lang="cs-CZ" dirty="0" smtClean="0"/>
              <a:t>návrh vyzkoušel </a:t>
            </a:r>
            <a:r>
              <a:rPr lang="cs-CZ" dirty="0" smtClean="0"/>
              <a:t>švýcarský parašutista </a:t>
            </a:r>
            <a:r>
              <a:rPr lang="cs-CZ" dirty="0" smtClean="0"/>
              <a:t>– úspěšně</a:t>
            </a:r>
          </a:p>
          <a:p>
            <a:r>
              <a:rPr lang="cs-CZ" dirty="0" smtClean="0"/>
              <a:t>Vyskočil </a:t>
            </a:r>
            <a:r>
              <a:rPr lang="cs-CZ" dirty="0" smtClean="0"/>
              <a:t>z helikoptéry ve výšce asi 710 metrů. Padák byl vyroben z moderních materiálů, nicméně absolutně přesně podle nákresů, které v roce 1485 načrtl </a:t>
            </a:r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Vinci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7CA6-BE2D-4FBC-A6F9-4F07D70922DE}" type="datetime1">
              <a:rPr lang="cs-CZ" smtClean="0"/>
              <a:t>15.12.2013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482" name="Picture 2" descr="http://e-api.cz/upload.cs/e/ebc701d4-b-1-padak_od_leonarda_da_vinci_po_soucasnost_obrazek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57694"/>
            <a:ext cx="1809748" cy="234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7686700" cy="785818"/>
          </a:xfrm>
        </p:spPr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857232"/>
            <a:ext cx="7786742" cy="5643602"/>
          </a:xfrm>
        </p:spPr>
        <p:txBody>
          <a:bodyPr/>
          <a:lstStyle/>
          <a:p>
            <a:r>
              <a:rPr lang="cs-CZ" dirty="0" smtClean="0"/>
              <a:t>V mnoha legendách a pověstech </a:t>
            </a:r>
            <a:r>
              <a:rPr lang="cs-CZ" dirty="0" smtClean="0"/>
              <a:t>světa - zmínky </a:t>
            </a:r>
            <a:r>
              <a:rPr lang="cs-CZ" dirty="0" smtClean="0"/>
              <a:t>o létajících </a:t>
            </a:r>
            <a:r>
              <a:rPr lang="cs-CZ" dirty="0" smtClean="0"/>
              <a:t>strojích</a:t>
            </a:r>
          </a:p>
          <a:p>
            <a:r>
              <a:rPr lang="cs-CZ" dirty="0" smtClean="0"/>
              <a:t>Posvátná </a:t>
            </a:r>
            <a:r>
              <a:rPr lang="cs-CZ" dirty="0" smtClean="0"/>
              <a:t>kniha Etiopů </a:t>
            </a:r>
            <a:r>
              <a:rPr lang="cs-CZ" dirty="0" err="1" smtClean="0"/>
              <a:t>Kebra</a:t>
            </a:r>
            <a:r>
              <a:rPr lang="cs-CZ" dirty="0" smtClean="0"/>
              <a:t> </a:t>
            </a:r>
            <a:r>
              <a:rPr lang="cs-CZ" dirty="0" err="1" smtClean="0"/>
              <a:t>Negest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946-9A71-47FD-A728-2F6873709296}" type="datetime1">
              <a:rPr lang="cs-CZ" smtClean="0"/>
              <a:t>15.12.2013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3554" name="Picture 2" descr="http://files.faitl.webnode.cz/200001572-ce0eacf088/viman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4000528" cy="2932205"/>
          </a:xfrm>
          <a:prstGeom prst="rect">
            <a:avLst/>
          </a:prstGeom>
          <a:noFill/>
        </p:spPr>
      </p:pic>
      <p:pic>
        <p:nvPicPr>
          <p:cNvPr id="23556" name="Picture 4" descr="http://files.faitl.webnode.cz/200001573-230d024070/viman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43182"/>
            <a:ext cx="28575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143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Legenda o </a:t>
            </a:r>
            <a:r>
              <a:rPr lang="cs-CZ" dirty="0" err="1" smtClean="0"/>
              <a:t>Daidalovi</a:t>
            </a:r>
            <a:r>
              <a:rPr lang="cs-CZ" dirty="0" smtClean="0"/>
              <a:t> a Ikarovi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642918"/>
            <a:ext cx="7858180" cy="6215082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Mínoos</a:t>
            </a:r>
            <a:r>
              <a:rPr lang="cs-CZ" dirty="0" smtClean="0"/>
              <a:t> nechtěl, aby tajemství Labyrintu bylo vyzrazeno a tak stavitele </a:t>
            </a:r>
            <a:r>
              <a:rPr lang="cs-CZ" dirty="0" err="1" smtClean="0"/>
              <a:t>Daidala</a:t>
            </a:r>
            <a:r>
              <a:rPr lang="cs-CZ" dirty="0" smtClean="0"/>
              <a:t> a pro jistotu i jeho syna Ikara uvěznil. </a:t>
            </a:r>
            <a:r>
              <a:rPr lang="cs-CZ" dirty="0" err="1" smtClean="0"/>
              <a:t>Daidalos</a:t>
            </a:r>
            <a:r>
              <a:rPr lang="cs-CZ" dirty="0" smtClean="0"/>
              <a:t> se ale se žalářem nechtěl smířit. Po večerech tajně slepil z vosku a ptačího peří pár křídel pro sebe a druhý pro svého syna Ikara a když bylo hotovo, vylétli oknem a </a:t>
            </a:r>
            <a:r>
              <a:rPr lang="cs-CZ" dirty="0" smtClean="0"/>
              <a:t>namířili </a:t>
            </a:r>
            <a:r>
              <a:rPr lang="cs-CZ" dirty="0" smtClean="0"/>
              <a:t>si to na Sicílii. Až sem totiž sahala moc krétských vládců. </a:t>
            </a:r>
            <a:r>
              <a:rPr lang="cs-CZ" dirty="0" err="1" smtClean="0"/>
              <a:t>Daidalos</a:t>
            </a:r>
            <a:r>
              <a:rPr lang="cs-CZ" dirty="0" smtClean="0"/>
              <a:t> úspěšně na Sicílii přistál, avšak jeho syn Ikaros </a:t>
            </a:r>
            <a:r>
              <a:rPr lang="cs-CZ" dirty="0" smtClean="0"/>
              <a:t>vyletěl příliš vysoko</a:t>
            </a:r>
            <a:r>
              <a:rPr lang="cs-CZ" dirty="0" smtClean="0"/>
              <a:t>. </a:t>
            </a:r>
            <a:r>
              <a:rPr lang="cs-CZ" dirty="0" smtClean="0"/>
              <a:t>Žár s</a:t>
            </a:r>
            <a:r>
              <a:rPr lang="cs-CZ" dirty="0" smtClean="0"/>
              <a:t>lunce </a:t>
            </a:r>
            <a:r>
              <a:rPr lang="cs-CZ" dirty="0" smtClean="0"/>
              <a:t>rozlepil vosk na jeho křídlech a on spadl do moře.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8DB-707B-4B08-AD6F-7C9D9ECB526D}" type="datetime1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2.B Omega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8CB0-87C4-4167-88C1-C5D85F7A9F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572</Words>
  <Application>Microsoft Office PowerPoint</Application>
  <PresentationFormat>Předvádění na obrazovce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Slunovrat</vt:lpstr>
      <vt:lpstr>Létající stroje</vt:lpstr>
      <vt:lpstr>Základní informace</vt:lpstr>
      <vt:lpstr>Snímek 3</vt:lpstr>
      <vt:lpstr>Snímek 4</vt:lpstr>
      <vt:lpstr>Snímek 5</vt:lpstr>
      <vt:lpstr>Ornitoptéra</vt:lpstr>
      <vt:lpstr>Padák</vt:lpstr>
      <vt:lpstr>Historie</vt:lpstr>
      <vt:lpstr>Legenda o Daidalovi a Ikarovi</vt:lpstr>
      <vt:lpstr>Rogalo</vt:lpstr>
      <vt:lpstr>Ariel</vt:lpstr>
      <vt:lpstr>Obrázky</vt:lpstr>
      <vt:lpstr>Snímek 13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OLDA</dc:creator>
  <cp:lastModifiedBy>OLDA</cp:lastModifiedBy>
  <cp:revision>15</cp:revision>
  <dcterms:created xsi:type="dcterms:W3CDTF">2013-10-24T21:09:53Z</dcterms:created>
  <dcterms:modified xsi:type="dcterms:W3CDTF">2013-12-15T19:33:51Z</dcterms:modified>
</cp:coreProperties>
</file>