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60" r:id="rId4"/>
    <p:sldId id="259" r:id="rId5"/>
    <p:sldId id="271" r:id="rId6"/>
    <p:sldId id="261" r:id="rId7"/>
    <p:sldId id="266" r:id="rId8"/>
    <p:sldId id="262" r:id="rId9"/>
    <p:sldId id="264" r:id="rId10"/>
    <p:sldId id="265" r:id="rId11"/>
    <p:sldId id="267" r:id="rId12"/>
    <p:sldId id="268" r:id="rId13"/>
    <p:sldId id="270" r:id="rId14"/>
    <p:sldId id="26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Omega 2.B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A44F5-57A1-4E83-B7DC-D891DCF3C126}" type="datetimeFigureOut">
              <a:rPr lang="cs-CZ" smtClean="0"/>
              <a:t>15.1.2014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 smtClean="0"/>
              <a:t>Václav Ezr &amp; Pavel Špecht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10CD3-1E22-424A-82FF-491250B977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9115575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Omega 2.B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2F03F-FCFB-4616-B0CD-ACDC47AC0575}" type="datetimeFigureOut">
              <a:rPr lang="cs-CZ" smtClean="0"/>
              <a:t>15.1.2014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 smtClean="0"/>
              <a:t>Václav Ezr &amp; Pavel Špecht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D2D2A-591D-41E1-B361-15C5C20551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894469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D2D2A-591D-41E1-B361-15C5C2055121}" type="slidenum">
              <a:rPr lang="cs-CZ" smtClean="0"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Omega 2.B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Václav Ezr &amp; Pavel Špecht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1633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 smtClean="0"/>
              <a:t>Omega 2.B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FD2D2A-591D-41E1-B361-15C5C2055121}" type="slidenum">
              <a:rPr lang="cs-CZ" smtClean="0"/>
              <a:t>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Václav Ezr &amp; Pavel Špecht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5278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 smtClean="0"/>
              <a:t>Omega 2.B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Ezr &amp; Pavel Špecht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2D2A-591D-41E1-B361-15C5C205512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6828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 smtClean="0"/>
              <a:t>Omega 2.B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Ezr &amp; Pavel Špecht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2D2A-591D-41E1-B361-15C5C205512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6828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760D-9329-4E9F-B18A-0D53749CA8ED}" type="datetime1">
              <a:rPr lang="cs-CZ" smtClean="0"/>
              <a:t>15.1.2014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Ezr &amp; Pavel Špecht  &amp; Oldřich Linhart - Omega 2.B  SSPŠ 2013/14</a:t>
            </a:r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D49F8FB-BE3C-45CB-9B1C-D5EF0CDF670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6FA0-2781-4522-8F98-C7D2605D1633}" type="datetime1">
              <a:rPr lang="cs-CZ" smtClean="0"/>
              <a:t>15.1.2014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Ezr &amp; Pavel Špecht  &amp; Oldřich Linhart - Omega 2.B  SSPŠ 2013/14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F8FB-BE3C-45CB-9B1C-D5EF0CDF670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31DFC-939D-46B2-9E30-C7AE8917420E}" type="datetime1">
              <a:rPr lang="cs-CZ" smtClean="0"/>
              <a:t>15.1.2014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Ezr &amp; Pavel Špecht  &amp; Oldřich Linhart - Omega 2.B  SSPŠ 2013/14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F8FB-BE3C-45CB-9B1C-D5EF0CDF670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4784-C055-422E-9525-6F235D8235CE}" type="datetime1">
              <a:rPr lang="cs-CZ" smtClean="0"/>
              <a:t>15.1.2014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cs-CZ" smtClean="0"/>
              <a:t>Václav Ezr &amp; Pavel Špecht  &amp; Oldřich Linhart - Omega 2.B  SSPŠ 2013/14</a:t>
            </a:r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D49F8FB-BE3C-45CB-9B1C-D5EF0CDF670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2192-68DC-4152-A21D-18CEC17062F5}" type="datetime1">
              <a:rPr lang="cs-CZ" smtClean="0"/>
              <a:t>15.1.2014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Ezr &amp; Pavel Špecht  &amp; Oldřich Linhart - Omega 2.B  SSPŠ 2013/14</a:t>
            </a:r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F8FB-BE3C-45CB-9B1C-D5EF0CDF6709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1496-7905-4950-B1BD-E2F54FE1089D}" type="datetime1">
              <a:rPr lang="cs-CZ" smtClean="0"/>
              <a:t>15.1.2014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Ezr &amp; Pavel Špecht  &amp; Oldřich Linhart - Omega 2.B  SSPŠ 2013/14</a:t>
            </a:r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F8FB-BE3C-45CB-9B1C-D5EF0CDF670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FFB95-082A-42C3-83B4-7B7C6F222767}" type="datetime1">
              <a:rPr lang="cs-CZ" smtClean="0"/>
              <a:t>15.1.2014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Ezr &amp; Pavel Špecht  &amp; Oldřich Linhart - Omega 2.B  SSPŠ 2013/14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D49F8FB-BE3C-45CB-9B1C-D5EF0CDF6709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8129-4F26-4B20-9CED-FCDC2D71B342}" type="datetime1">
              <a:rPr lang="cs-CZ" smtClean="0"/>
              <a:t>15.1.2014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Ezr &amp; Pavel Špecht  &amp; Oldřich Linhart - Omega 2.B  SSPŠ 2013/14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F8FB-BE3C-45CB-9B1C-D5EF0CDF670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DDBD-36B7-47AF-B95B-653C89C4D997}" type="datetime1">
              <a:rPr lang="cs-CZ" smtClean="0"/>
              <a:t>15.1.2014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Ezr &amp; Pavel Špecht  &amp; Oldřich Linhart - Omega 2.B  SSPŠ 2013/14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F8FB-BE3C-45CB-9B1C-D5EF0CDF670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2FEA0-13C1-49F9-9540-CA9A93CB679D}" type="datetime1">
              <a:rPr lang="cs-CZ" smtClean="0"/>
              <a:t>15.1.2014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Ezr &amp; Pavel Špecht  &amp; Oldřich Linhart - Omega 2.B  SSPŠ 2013/14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F8FB-BE3C-45CB-9B1C-D5EF0CDF670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B208D-CA7D-446E-B746-27DD9B7ECB08}" type="datetime1">
              <a:rPr lang="cs-CZ" smtClean="0"/>
              <a:t>15.1.2014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Ezr &amp; Pavel Špecht  &amp; Oldřich Linhart - Omega 2.B  SSPŠ 2013/14</a:t>
            </a:r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F8FB-BE3C-45CB-9B1C-D5EF0CDF6709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3E79C23-76DE-4DF2-9883-A1ABE13174B2}" type="datetime1">
              <a:rPr lang="cs-CZ" smtClean="0"/>
              <a:t>15.1.2014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cs-CZ" smtClean="0"/>
              <a:t>Václav Ezr &amp; Pavel Špecht  &amp; Oldřich Linhart - Omega 2.B  SSPŠ 2013/14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D49F8FB-BE3C-45CB-9B1C-D5EF0CDF6709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SS_Sultana" TargetMode="External"/><Relationship Id="rId3" Type="http://schemas.openxmlformats.org/officeDocument/2006/relationships/hyperlink" Target="http://pixabay.com/cs/%C4%8Dlun-kolesov%C3%BD-parn%C3%ADk-victoria-172636/" TargetMode="External"/><Relationship Id="rId7" Type="http://schemas.openxmlformats.org/officeDocument/2006/relationships/hyperlink" Target="http://www.paroplavba.cz/parnik-vysehrad-oslavi-75-let" TargetMode="External"/><Relationship Id="rId2" Type="http://schemas.openxmlformats.org/officeDocument/2006/relationships/hyperlink" Target="http://www.mo-na-ko.net/php/portal/view.php?cisloclanku=201212000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zechfolks.com/plus/2011/05/24/miroslav-sigl-o-kamenotiskarich-pred-200-lety/" TargetMode="External"/><Relationship Id="rId11" Type="http://schemas.openxmlformats.org/officeDocument/2006/relationships/hyperlink" Target="http://www.fitnet.cz/index.php?desktop=clanky&amp;action=view&amp;id=73" TargetMode="External"/><Relationship Id="rId5" Type="http://schemas.openxmlformats.org/officeDocument/2006/relationships/hyperlink" Target="http://www.litomysky.cz/mat/rablsr.htm" TargetMode="External"/><Relationship Id="rId10" Type="http://schemas.openxmlformats.org/officeDocument/2006/relationships/hyperlink" Target="http://cs.wikipedia.org/wiki/Kolesov%C3%BD_parn%C3%ADk" TargetMode="External"/><Relationship Id="rId4" Type="http://schemas.openxmlformats.org/officeDocument/2006/relationships/hyperlink" Target="http://praha.idnes.cz/historicke-parniky-vltava-a-vysehrad-se-staly-kulturni-pamatkou-phw-/praha-zpravy.aspx?c=A130913_1976820_praha-zpravy_sfo" TargetMode="External"/><Relationship Id="rId9" Type="http://schemas.openxmlformats.org/officeDocument/2006/relationships/hyperlink" Target="http://www.adsl.cz/clanky/rychlost-internetu-3-201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r>
              <a:rPr lang="cs-CZ" dirty="0" smtClean="0"/>
              <a:t>Kolesový člun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077072"/>
            <a:ext cx="6400800" cy="1752600"/>
          </a:xfrm>
        </p:spPr>
        <p:txBody>
          <a:bodyPr/>
          <a:lstStyle/>
          <a:p>
            <a:pPr algn="ctr"/>
            <a:r>
              <a:rPr lang="cs-CZ" dirty="0" smtClean="0"/>
              <a:t>Václav </a:t>
            </a:r>
            <a:r>
              <a:rPr lang="cs-CZ" dirty="0" err="1" smtClean="0"/>
              <a:t>Ezr</a:t>
            </a:r>
            <a:r>
              <a:rPr lang="cs-CZ" dirty="0" smtClean="0"/>
              <a:t> &amp; Pavel </a:t>
            </a:r>
            <a:r>
              <a:rPr lang="cs-CZ" dirty="0" err="1" smtClean="0"/>
              <a:t>Špecht</a:t>
            </a:r>
            <a:r>
              <a:rPr lang="cs-CZ" dirty="0" smtClean="0"/>
              <a:t> &amp; Oldřich Linhart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3919884" cy="334902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0648"/>
            <a:ext cx="4127500" cy="456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31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/>
              </a:rPr>
              <a:t>Parník </a:t>
            </a:r>
            <a:r>
              <a:rPr lang="cs-CZ" dirty="0">
                <a:effectLst/>
              </a:rPr>
              <a:t>se zadním </a:t>
            </a:r>
            <a:r>
              <a:rPr lang="cs-CZ" dirty="0" smtClean="0">
                <a:effectLst/>
              </a:rPr>
              <a:t>kolesem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zde pouze jedna velká kolesa za lodí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780928"/>
            <a:ext cx="5172643" cy="3879482"/>
          </a:xfrm>
          <a:prstGeom prst="rect">
            <a:avLst/>
          </a:prstGeom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6248400" y="0"/>
            <a:ext cx="2895600" cy="288925"/>
          </a:xfrm>
        </p:spPr>
        <p:txBody>
          <a:bodyPr/>
          <a:lstStyle/>
          <a:p>
            <a:r>
              <a:rPr lang="cs-CZ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Václav Ezr &amp; Pavel Špecht  &amp; Oldřich Linhart - Omega 2.B  SSPŠ 2013/14</a:t>
            </a:r>
            <a:endParaRPr lang="cs-CZ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F8FB-BE3C-45CB-9B1C-D5EF0CDF670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338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Netradiční kolesa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 tomto obrázku můžeme vidět nákladní loď s kolesy umístěnými v přídi lodi, to umožní dosáhnout maximálního točivého </a:t>
            </a:r>
            <a:r>
              <a:rPr lang="cs-CZ" dirty="0" smtClean="0"/>
              <a:t>potenciálu.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84984"/>
            <a:ext cx="3486213" cy="3385723"/>
          </a:xfrm>
          <a:prstGeom prst="rect">
            <a:avLst/>
          </a:prstGeom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6248400" y="0"/>
            <a:ext cx="2895600" cy="288925"/>
          </a:xfrm>
        </p:spPr>
        <p:txBody>
          <a:bodyPr/>
          <a:lstStyle/>
          <a:p>
            <a:r>
              <a:rPr lang="cs-CZ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Václav Ezr &amp; Pavel Špecht  &amp; Oldřich Linhart - Omega 2.B  SSPŠ 2013/14</a:t>
            </a:r>
            <a:endParaRPr lang="cs-CZ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F8FB-BE3C-45CB-9B1C-D5EF0CDF670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82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Netradiční kolesa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 smtClean="0"/>
              <a:t>Zde můžeme vidět nové pojetí, či pokus o záchranu koles. Tento typ koles je dotažen téměř ke svému maximu, velikost ponoru je optimální a je zde možnost regulovat jej. </a:t>
            </a:r>
            <a:r>
              <a:rPr lang="cs-CZ" sz="2600" dirty="0"/>
              <a:t>J</a:t>
            </a:r>
            <a:r>
              <a:rPr lang="cs-CZ" sz="2600" dirty="0" smtClean="0"/>
              <a:t>sou navržené tak aby měli maximální možný tah, a zároveň jsou díky svému nízkému ponoru šetrné k životnímu prostředí.</a:t>
            </a:r>
            <a:endParaRPr lang="cs-CZ" sz="26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861048"/>
            <a:ext cx="3957042" cy="2528110"/>
          </a:xfrm>
          <a:prstGeom prst="rect">
            <a:avLst/>
          </a:prstGeo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6248400" y="0"/>
            <a:ext cx="2895600" cy="288925"/>
          </a:xfrm>
        </p:spPr>
        <p:txBody>
          <a:bodyPr/>
          <a:lstStyle/>
          <a:p>
            <a:r>
              <a:rPr lang="cs-CZ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Václav Ezr &amp; Pavel Špecht  &amp; Oldřich Linhart - Omega 2.B  SSPŠ 2013/14</a:t>
            </a:r>
            <a:endParaRPr lang="cs-CZ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F8FB-BE3C-45CB-9B1C-D5EF0CDF670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17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5494" y="476672"/>
            <a:ext cx="8686800" cy="838200"/>
          </a:xfrm>
        </p:spPr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1" y="2636912"/>
            <a:ext cx="3919884" cy="334902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894" y="1700808"/>
            <a:ext cx="4127500" cy="456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6248400" y="0"/>
            <a:ext cx="2895600" cy="288925"/>
          </a:xfrm>
        </p:spPr>
        <p:txBody>
          <a:bodyPr/>
          <a:lstStyle/>
          <a:p>
            <a:r>
              <a:rPr lang="cs-CZ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Václav Ezr &amp; Pavel Špecht  &amp; Oldřich Linhart - Omega 2.B  SSPŠ 2013/14</a:t>
            </a:r>
            <a:endParaRPr lang="cs-CZ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F8FB-BE3C-45CB-9B1C-D5EF0CDF670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28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700" dirty="0" smtClean="0">
                <a:hlinkClick r:id="rId2"/>
              </a:rPr>
              <a:t>http://www.mo-na-ko.net/php/portal/view.php?cisloclanku=2012120001</a:t>
            </a:r>
            <a:endParaRPr lang="cs-CZ" sz="1700" dirty="0" smtClean="0"/>
          </a:p>
          <a:p>
            <a:r>
              <a:rPr lang="cs-CZ" sz="1700" dirty="0">
                <a:hlinkClick r:id="rId3"/>
              </a:rPr>
              <a:t>http://pixabay.com/cs/%C4%8Dlun-kolesov%C3%BD-parn%C3%ADk-victoria-172636</a:t>
            </a:r>
            <a:r>
              <a:rPr lang="cs-CZ" sz="1700" dirty="0" smtClean="0">
                <a:hlinkClick r:id="rId3"/>
              </a:rPr>
              <a:t>/</a:t>
            </a:r>
            <a:endParaRPr lang="cs-CZ" sz="1700" dirty="0" smtClean="0"/>
          </a:p>
          <a:p>
            <a:r>
              <a:rPr lang="cs-CZ" sz="1700" dirty="0">
                <a:hlinkClick r:id="rId4"/>
              </a:rPr>
              <a:t>http://praha.idnes.cz/historicke-parniky-vltava-a-vysehrad-se-staly-kulturni-pamatkou-phw-/</a:t>
            </a:r>
            <a:r>
              <a:rPr lang="cs-CZ" sz="1700" dirty="0" smtClean="0">
                <a:hlinkClick r:id="rId4"/>
              </a:rPr>
              <a:t>praha-zpravy.aspx?c=A130913_1976820_praha-zpravy_sfo</a:t>
            </a:r>
            <a:endParaRPr lang="cs-CZ" sz="1700" dirty="0" smtClean="0"/>
          </a:p>
          <a:p>
            <a:r>
              <a:rPr lang="cs-CZ" sz="1700" dirty="0">
                <a:hlinkClick r:id="rId5"/>
              </a:rPr>
              <a:t>http://</a:t>
            </a:r>
            <a:r>
              <a:rPr lang="cs-CZ" sz="1700" dirty="0" smtClean="0">
                <a:hlinkClick r:id="rId5"/>
              </a:rPr>
              <a:t>www.litomysky.cz/mat/rablsr.htm</a:t>
            </a:r>
            <a:endParaRPr lang="cs-CZ" sz="1700" dirty="0" smtClean="0"/>
          </a:p>
          <a:p>
            <a:r>
              <a:rPr lang="cs-CZ" sz="1700" dirty="0">
                <a:hlinkClick r:id="rId6"/>
              </a:rPr>
              <a:t>http://czechfolks.com/plus/2011/05/24/miroslav-sigl-o-kamenotiskarich-pred-200-lety</a:t>
            </a:r>
            <a:r>
              <a:rPr lang="cs-CZ" sz="1700" dirty="0" smtClean="0">
                <a:hlinkClick r:id="rId6"/>
              </a:rPr>
              <a:t>/</a:t>
            </a:r>
            <a:endParaRPr lang="cs-CZ" sz="1700" dirty="0" smtClean="0"/>
          </a:p>
          <a:p>
            <a:r>
              <a:rPr lang="cs-CZ" sz="1700" dirty="0">
                <a:hlinkClick r:id="rId7"/>
              </a:rPr>
              <a:t>http://</a:t>
            </a:r>
            <a:r>
              <a:rPr lang="cs-CZ" sz="1700" dirty="0" smtClean="0">
                <a:hlinkClick r:id="rId7"/>
              </a:rPr>
              <a:t>www.paroplavba.cz/parnik-vysehrad-oslavi-75-let</a:t>
            </a:r>
            <a:endParaRPr lang="cs-CZ" sz="1700" dirty="0" smtClean="0"/>
          </a:p>
          <a:p>
            <a:r>
              <a:rPr lang="cs-CZ" sz="1700" dirty="0">
                <a:hlinkClick r:id="rId8"/>
              </a:rPr>
              <a:t>http://</a:t>
            </a:r>
            <a:r>
              <a:rPr lang="cs-CZ" sz="1700" dirty="0" smtClean="0">
                <a:hlinkClick r:id="rId8"/>
              </a:rPr>
              <a:t>en.wikipedia.org/wiki/SS_Sultana</a:t>
            </a:r>
            <a:endParaRPr lang="cs-CZ" sz="1700" dirty="0" smtClean="0"/>
          </a:p>
          <a:p>
            <a:r>
              <a:rPr lang="cs-CZ" sz="1700" dirty="0">
                <a:hlinkClick r:id="rId9"/>
              </a:rPr>
              <a:t>http://</a:t>
            </a:r>
            <a:r>
              <a:rPr lang="cs-CZ" sz="1700" dirty="0" smtClean="0">
                <a:hlinkClick r:id="rId9"/>
              </a:rPr>
              <a:t>www.adsl.cz/clanky/rychlost-internetu-3-2013</a:t>
            </a:r>
            <a:endParaRPr lang="cs-CZ" sz="1700" dirty="0" smtClean="0"/>
          </a:p>
          <a:p>
            <a:r>
              <a:rPr lang="cs-CZ" sz="1700" dirty="0">
                <a:hlinkClick r:id="rId10"/>
              </a:rPr>
              <a:t>http://</a:t>
            </a:r>
            <a:r>
              <a:rPr lang="cs-CZ" sz="1700" dirty="0" smtClean="0">
                <a:hlinkClick r:id="rId10"/>
              </a:rPr>
              <a:t>cs.wikipedia.org/wiki/Kolesov%C3%BD_parn%C3%ADk</a:t>
            </a:r>
            <a:endParaRPr lang="cs-CZ" sz="1700" dirty="0" smtClean="0"/>
          </a:p>
          <a:p>
            <a:r>
              <a:rPr lang="cs-CZ" sz="1700" dirty="0" smtClean="0">
                <a:hlinkClick r:id="rId11"/>
              </a:rPr>
              <a:t>http://www.fitnet.cz/index.php?desktop=clanky&amp;action=view&amp;id=73</a:t>
            </a:r>
            <a:endParaRPr lang="cs-CZ" sz="1700" dirty="0" smtClean="0"/>
          </a:p>
          <a:p>
            <a:pPr marL="0" indent="0">
              <a:buNone/>
            </a:pPr>
            <a:endParaRPr lang="cs-CZ" sz="2000" dirty="0" smtClean="0"/>
          </a:p>
          <a:p>
            <a:endParaRPr lang="cs-CZ" sz="2000" dirty="0" smtClean="0"/>
          </a:p>
          <a:p>
            <a:endParaRPr lang="cs-CZ" sz="2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248400" y="0"/>
            <a:ext cx="2895600" cy="288925"/>
          </a:xfrm>
        </p:spPr>
        <p:txBody>
          <a:bodyPr/>
          <a:lstStyle/>
          <a:p>
            <a:r>
              <a:rPr lang="cs-CZ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Václav Ezr &amp; Pavel Špecht  &amp; Oldřich Linhart - Omega 2.B  SSPŠ 2013/14</a:t>
            </a:r>
            <a:endParaRPr lang="cs-CZ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F8FB-BE3C-45CB-9B1C-D5EF0CDF670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557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567732"/>
            <a:ext cx="8686800" cy="4525963"/>
          </a:xfrm>
        </p:spPr>
        <p:txBody>
          <a:bodyPr>
            <a:normAutofit/>
          </a:bodyPr>
          <a:lstStyle/>
          <a:p>
            <a:r>
              <a:rPr lang="cs-CZ" sz="2300" b="1" dirty="0" smtClean="0"/>
              <a:t>V podstatě oboustranná vesla svázaná křížem, připomínající mlýnské kolo</a:t>
            </a:r>
          </a:p>
          <a:p>
            <a:r>
              <a:rPr lang="cs-CZ" sz="2300" b="1" dirty="0" smtClean="0"/>
              <a:t>Výsledkem je vetší maximální rychlost, než při běžném veslování</a:t>
            </a:r>
          </a:p>
          <a:p>
            <a:r>
              <a:rPr lang="cs-CZ" sz="2300" b="1" dirty="0" smtClean="0"/>
              <a:t>Různé druhy pohonu:</a:t>
            </a:r>
          </a:p>
          <a:p>
            <a:pPr lvl="1"/>
            <a:r>
              <a:rPr lang="cs-CZ" sz="2300" b="1" dirty="0" smtClean="0"/>
              <a:t>Původně ruční</a:t>
            </a:r>
          </a:p>
          <a:p>
            <a:pPr lvl="1"/>
            <a:r>
              <a:rPr lang="cs-CZ" sz="2300" b="1" dirty="0" smtClean="0"/>
              <a:t>Později strojní</a:t>
            </a:r>
          </a:p>
          <a:p>
            <a:pPr lvl="1"/>
            <a:r>
              <a:rPr lang="cs-CZ" sz="2300" b="1" dirty="0" smtClean="0"/>
              <a:t>Dnešní parník</a:t>
            </a:r>
            <a:endParaRPr lang="cs-CZ" sz="23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110274"/>
            <a:ext cx="4135742" cy="1728192"/>
          </a:xfrm>
          <a:prstGeom prst="rect">
            <a:avLst/>
          </a:prstGeom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6248400" y="0"/>
            <a:ext cx="2895600" cy="288925"/>
          </a:xfrm>
        </p:spPr>
        <p:txBody>
          <a:bodyPr/>
          <a:lstStyle/>
          <a:p>
            <a:r>
              <a:rPr lang="cs-C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Václav </a:t>
            </a:r>
            <a:r>
              <a:rPr lang="cs-CZ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Ezr</a:t>
            </a:r>
            <a:r>
              <a:rPr lang="cs-C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&amp; Pavel </a:t>
            </a:r>
            <a:r>
              <a:rPr lang="cs-CZ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Špecht</a:t>
            </a:r>
            <a:r>
              <a:rPr lang="cs-C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&amp; Oldřich Linhart - Omega 2.B  SSPŠ 2013/14</a:t>
            </a:r>
            <a:endParaRPr lang="cs-CZ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F8FB-BE3C-45CB-9B1C-D5EF0CDF670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09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Parametry (rychlost)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15672" cy="5115197"/>
          </a:xfrm>
        </p:spPr>
        <p:txBody>
          <a:bodyPr>
            <a:noAutofit/>
          </a:bodyPr>
          <a:lstStyle/>
          <a:p>
            <a:r>
              <a:rPr lang="cs-CZ" sz="2700" dirty="0" smtClean="0"/>
              <a:t>První z hlavních důvodů, proč Leonardo </a:t>
            </a:r>
            <a:r>
              <a:rPr lang="cs-CZ" sz="2700" dirty="0"/>
              <a:t>t</a:t>
            </a:r>
            <a:r>
              <a:rPr lang="cs-CZ" sz="2700" dirty="0" smtClean="0"/>
              <a:t>ento člun vymyslel je velká rychlost oproti běžným člunům</a:t>
            </a:r>
          </a:p>
          <a:p>
            <a:r>
              <a:rPr lang="cs-CZ" sz="2700" dirty="0" smtClean="0"/>
              <a:t>U lodí totiž s narůstající rychlosti klesá možnost manévrovat, tudíž je vlastně nejdůležitější parametr kolesového člunu jeho poměr rychlosti k možnosti </a:t>
            </a:r>
            <a:r>
              <a:rPr lang="cs-CZ" sz="2700" dirty="0" smtClean="0"/>
              <a:t>manévrovat.</a:t>
            </a:r>
            <a:endParaRPr lang="cs-CZ" sz="2700" dirty="0" smtClean="0"/>
          </a:p>
          <a:p>
            <a:endParaRPr lang="cs-CZ" sz="27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365104"/>
            <a:ext cx="3385146" cy="2254944"/>
          </a:xfrm>
          <a:prstGeom prst="rect">
            <a:avLst/>
          </a:prstGeom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6248400" y="0"/>
            <a:ext cx="2895600" cy="288925"/>
          </a:xfrm>
        </p:spPr>
        <p:txBody>
          <a:bodyPr/>
          <a:lstStyle/>
          <a:p>
            <a:r>
              <a:rPr lang="cs-CZ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Václav Ezr &amp; Pavel Špecht  &amp; Oldřich Linhart - Omega 2.B  SSPŠ 2013/14</a:t>
            </a:r>
            <a:endParaRPr lang="cs-CZ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F8FB-BE3C-45CB-9B1C-D5EF0CDF670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800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pARAMETRY</a:t>
            </a:r>
            <a:r>
              <a:rPr lang="cs-CZ" dirty="0" smtClean="0"/>
              <a:t> (otáčivost)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100" dirty="0" smtClean="0"/>
              <a:t>Druhý z hlavních důvodů, proč Leonardo tento člun vymyslel je snadná manévrovatelnost</a:t>
            </a:r>
          </a:p>
          <a:p>
            <a:r>
              <a:rPr lang="cs-CZ" dirty="0" smtClean="0"/>
              <a:t>Díky dvojici koles je možno člun snadno otáčet</a:t>
            </a:r>
          </a:p>
          <a:p>
            <a:r>
              <a:rPr lang="cs-CZ" dirty="0" smtClean="0"/>
              <a:t>Otáčení se provádí uvedením</a:t>
            </a:r>
          </a:p>
          <a:p>
            <a:pPr marL="0" indent="0">
              <a:buNone/>
            </a:pPr>
            <a:r>
              <a:rPr lang="cs-CZ" dirty="0"/>
              <a:t>k</a:t>
            </a:r>
            <a:r>
              <a:rPr lang="cs-CZ" dirty="0" smtClean="0"/>
              <a:t>oles do opačného směru, nebo</a:t>
            </a:r>
          </a:p>
          <a:p>
            <a:pPr marL="0" indent="0">
              <a:buNone/>
            </a:pPr>
            <a:r>
              <a:rPr lang="cs-CZ" dirty="0"/>
              <a:t>d</a:t>
            </a:r>
            <a:r>
              <a:rPr lang="cs-CZ" dirty="0" smtClean="0"/>
              <a:t>o různé rychlosti (př. tank</a:t>
            </a:r>
            <a:r>
              <a:rPr lang="cs-CZ" dirty="0" smtClean="0"/>
              <a:t>).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501" y="3212976"/>
            <a:ext cx="2288858" cy="3429000"/>
          </a:xfrm>
          <a:prstGeom prst="rect">
            <a:avLst/>
          </a:prstGeom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6248400" y="0"/>
            <a:ext cx="2895600" cy="288925"/>
          </a:xfrm>
        </p:spPr>
        <p:txBody>
          <a:bodyPr/>
          <a:lstStyle/>
          <a:p>
            <a:r>
              <a:rPr lang="cs-CZ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Václav Ezr &amp; Pavel Špecht  &amp; Oldřich Linhart - Omega 2.B  SSPŠ 2013/14</a:t>
            </a:r>
            <a:endParaRPr lang="cs-CZ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F8FB-BE3C-45CB-9B1C-D5EF0CDF670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4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pARAMETRY</a:t>
            </a:r>
            <a:r>
              <a:rPr lang="cs-CZ" dirty="0" smtClean="0"/>
              <a:t> (manipulace)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 smtClean="0"/>
              <a:t>Třetí důvod (již ne tak zásadní) je, že je snadnější člun ovládat, běžná vesla čí pádla</a:t>
            </a:r>
          </a:p>
          <a:p>
            <a:r>
              <a:rPr lang="cs-CZ" sz="2600" dirty="0" smtClean="0"/>
              <a:t>S dvojící koles je lehčí otáčení než za pomocí vesel</a:t>
            </a:r>
          </a:p>
          <a:p>
            <a:r>
              <a:rPr lang="cs-CZ" sz="2600" dirty="0" smtClean="0"/>
              <a:t>Také se dosáhlo vyšší efektivity práce, tudíž výsledně člověk vynaloží méně energie</a:t>
            </a:r>
            <a:endParaRPr lang="cs-CZ" sz="260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6248400" y="0"/>
            <a:ext cx="2895600" cy="288925"/>
          </a:xfrm>
        </p:spPr>
        <p:txBody>
          <a:bodyPr/>
          <a:lstStyle/>
          <a:p>
            <a:r>
              <a:rPr lang="cs-CZ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Václav Ezr &amp; Pavel Špecht  &amp; Oldřich Linhart - Omega 2.B  SSPŠ 2013/14</a:t>
            </a:r>
            <a:endParaRPr lang="cs-CZ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F8FB-BE3C-45CB-9B1C-D5EF0CDF6709}" type="slidenum">
              <a:rPr lang="cs-CZ" smtClean="0"/>
              <a:t>5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933056"/>
            <a:ext cx="30480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9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Bohužel většina Leonardových vynálezů byla realizována až stovky let po jeho smrti, to platí i pro náš kolesový </a:t>
            </a:r>
            <a:r>
              <a:rPr lang="cs-CZ" dirty="0" smtClean="0"/>
              <a:t>člun.</a:t>
            </a:r>
            <a:endParaRPr lang="cs-CZ" dirty="0" smtClean="0"/>
          </a:p>
          <a:p>
            <a:r>
              <a:rPr lang="cs-CZ" dirty="0" smtClean="0"/>
              <a:t>Větší uplatnění našel až v 19.-20. století, naneštěstí byl brzy nahrazen vodním </a:t>
            </a:r>
            <a:r>
              <a:rPr lang="cs-CZ" dirty="0"/>
              <a:t>š</a:t>
            </a:r>
            <a:r>
              <a:rPr lang="cs-CZ" dirty="0" smtClean="0"/>
              <a:t>roubem.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365104"/>
            <a:ext cx="3812282" cy="214312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25144"/>
            <a:ext cx="3030596" cy="2016724"/>
          </a:xfrm>
          <a:prstGeom prst="rect">
            <a:avLst/>
          </a:prstGeom>
        </p:spPr>
      </p:pic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6248400" y="0"/>
            <a:ext cx="2895600" cy="288925"/>
          </a:xfrm>
        </p:spPr>
        <p:txBody>
          <a:bodyPr/>
          <a:lstStyle/>
          <a:p>
            <a:r>
              <a:rPr lang="cs-CZ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Václav Ezr &amp; Pavel Špecht  &amp; Oldřich Linhart - Omega 2.B  SSPŠ 2013/14</a:t>
            </a:r>
            <a:endParaRPr lang="cs-CZ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F8FB-BE3C-45CB-9B1C-D5EF0CDF670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296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parníky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podstatě Leonardovy kolesové čluny zdokonaleny „pouze“ o způsob pohonu koles</a:t>
            </a:r>
          </a:p>
          <a:p>
            <a:r>
              <a:rPr lang="cs-CZ" dirty="0" smtClean="0"/>
              <a:t> Ve své době velký trend a luxus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861048"/>
            <a:ext cx="4440839" cy="2790056"/>
          </a:xfrm>
          <a:prstGeom prst="rect">
            <a:avLst/>
          </a:prstGeom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6248400" y="0"/>
            <a:ext cx="2895600" cy="288925"/>
          </a:xfrm>
        </p:spPr>
        <p:txBody>
          <a:bodyPr/>
          <a:lstStyle/>
          <a:p>
            <a:r>
              <a:rPr lang="cs-CZ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Václav Ezr &amp; Pavel Špecht  &amp; Oldřich Linhart - Omega 2.B  SSPŠ 2013/14</a:t>
            </a:r>
            <a:endParaRPr lang="cs-CZ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F8FB-BE3C-45CB-9B1C-D5EF0CDF670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94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Porovnání s lodním šroubem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249384"/>
            <a:ext cx="3619128" cy="3459014"/>
          </a:xfrm>
        </p:spPr>
        <p:txBody>
          <a:bodyPr>
            <a:normAutofit/>
          </a:bodyPr>
          <a:lstStyle/>
          <a:p>
            <a:r>
              <a:rPr lang="cs-CZ" sz="2000" dirty="0"/>
              <a:t>M</a:t>
            </a:r>
            <a:r>
              <a:rPr lang="cs-CZ" sz="2000" dirty="0" smtClean="0"/>
              <a:t>enší efektivita</a:t>
            </a:r>
          </a:p>
          <a:p>
            <a:r>
              <a:rPr lang="cs-CZ" sz="2000" dirty="0" smtClean="0"/>
              <a:t>S většími vlnami se vlastnosti zhoršují</a:t>
            </a:r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		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6248400" y="0"/>
            <a:ext cx="2895600" cy="288925"/>
          </a:xfrm>
        </p:spPr>
        <p:txBody>
          <a:bodyPr/>
          <a:lstStyle/>
          <a:p>
            <a:r>
              <a:rPr lang="cs-CZ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Václav Ezr &amp; Pavel Špecht  &amp; Oldřich Linhart - Omega 2.B  SSPŠ 2013/14</a:t>
            </a:r>
            <a:endParaRPr lang="cs-CZ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296318" y="1700808"/>
            <a:ext cx="2016224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2100" dirty="0" smtClean="0"/>
              <a:t>Výhody:</a:t>
            </a:r>
            <a:endParaRPr lang="cs-CZ" sz="2100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156720" y="2249384"/>
            <a:ext cx="4987280" cy="216287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J</a:t>
            </a:r>
            <a:r>
              <a:rPr lang="cs-CZ" sz="2000" dirty="0" smtClean="0"/>
              <a:t>en v případě řek</a:t>
            </a:r>
          </a:p>
          <a:p>
            <a:r>
              <a:rPr lang="cs-CZ" sz="2000" dirty="0" smtClean="0"/>
              <a:t>Jejich lopatky nepoškozují dno mělčích řek</a:t>
            </a:r>
          </a:p>
          <a:p>
            <a:r>
              <a:rPr lang="cs-CZ" sz="2000" dirty="0" smtClean="0"/>
              <a:t>Nevadí jim říční rostliny</a:t>
            </a:r>
          </a:p>
          <a:p>
            <a:r>
              <a:rPr lang="cs-CZ" sz="2000" dirty="0" smtClean="0"/>
              <a:t>Jemnější manipulovatelnost</a:t>
            </a:r>
            <a:endParaRPr lang="cs-CZ" sz="2000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23528" y="1700808"/>
            <a:ext cx="2016224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2100" dirty="0" err="1" smtClean="0"/>
              <a:t>neVýhody</a:t>
            </a:r>
            <a:r>
              <a:rPr lang="cs-CZ" sz="2100" dirty="0" smtClean="0"/>
              <a:t>:</a:t>
            </a:r>
            <a:endParaRPr lang="cs-CZ" sz="21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53" y="3862277"/>
            <a:ext cx="2791197" cy="279119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445224"/>
            <a:ext cx="3238952" cy="1086002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F8FB-BE3C-45CB-9B1C-D5EF0CDF670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19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/>
              </a:rPr>
              <a:t>Parník </a:t>
            </a:r>
            <a:r>
              <a:rPr lang="cs-CZ" dirty="0">
                <a:effectLst/>
              </a:rPr>
              <a:t>s bočními </a:t>
            </a:r>
            <a:r>
              <a:rPr lang="cs-CZ" dirty="0" smtClean="0">
                <a:effectLst/>
              </a:rPr>
              <a:t>kolesy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Dvojice koles, kde každé je na jedné straně lodi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780928"/>
            <a:ext cx="5982360" cy="3970791"/>
          </a:xfrm>
          <a:prstGeom prst="rect">
            <a:avLst/>
          </a:prstGeom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248400" y="0"/>
            <a:ext cx="2895600" cy="288925"/>
          </a:xfrm>
        </p:spPr>
        <p:txBody>
          <a:bodyPr/>
          <a:lstStyle/>
          <a:p>
            <a:r>
              <a:rPr lang="cs-CZ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Václav Ezr &amp; Pavel Špecht  &amp; Oldřich Linhart - Omega 2.B  SSPŠ 2013/14</a:t>
            </a:r>
            <a:endParaRPr lang="cs-CZ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F8FB-BE3C-45CB-9B1C-D5EF0CDF670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19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399</TotalTime>
  <Words>628</Words>
  <Application>Microsoft Office PowerPoint</Application>
  <PresentationFormat>Předvádění na obrazovce (4:3)</PresentationFormat>
  <Paragraphs>100</Paragraphs>
  <Slides>14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Cesta</vt:lpstr>
      <vt:lpstr>Kolesový člun</vt:lpstr>
      <vt:lpstr>Princip</vt:lpstr>
      <vt:lpstr>Parametry (rychlost)</vt:lpstr>
      <vt:lpstr>pARAMETRY (otáčivost)</vt:lpstr>
      <vt:lpstr>pARAMETRY (manipulace)</vt:lpstr>
      <vt:lpstr>realizace</vt:lpstr>
      <vt:lpstr>parníky</vt:lpstr>
      <vt:lpstr>Porovnání s lodním šroubem</vt:lpstr>
      <vt:lpstr>Parník s bočními kolesy</vt:lpstr>
      <vt:lpstr>Parník se zadním kolesem</vt:lpstr>
      <vt:lpstr>Netradiční kolesa</vt:lpstr>
      <vt:lpstr>Netradiční kolesa </vt:lpstr>
      <vt:lpstr>Děkuji za pozornost</vt:lpstr>
      <vt:lpstr>zdroje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Kolesový člun</dc:title>
  <dc:creator>MCtrap.salvatorsalvi</dc:creator>
  <cp:lastModifiedBy>MCtrap.salvatorsalvi</cp:lastModifiedBy>
  <cp:revision>32</cp:revision>
  <dcterms:created xsi:type="dcterms:W3CDTF">2013-11-26T19:20:23Z</dcterms:created>
  <dcterms:modified xsi:type="dcterms:W3CDTF">2014-01-15T20:55:07Z</dcterms:modified>
</cp:coreProperties>
</file>