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85" r:id="rId4"/>
    <p:sldId id="289" r:id="rId5"/>
    <p:sldId id="275" r:id="rId6"/>
    <p:sldId id="277" r:id="rId7"/>
    <p:sldId id="276" r:id="rId8"/>
    <p:sldId id="263" r:id="rId9"/>
    <p:sldId id="280" r:id="rId10"/>
    <p:sldId id="281" r:id="rId11"/>
    <p:sldId id="282" r:id="rId12"/>
    <p:sldId id="268" r:id="rId13"/>
    <p:sldId id="270" r:id="rId14"/>
    <p:sldId id="269" r:id="rId15"/>
    <p:sldId id="271" r:id="rId16"/>
    <p:sldId id="286" r:id="rId17"/>
    <p:sldId id="259" r:id="rId18"/>
    <p:sldId id="260" r:id="rId19"/>
    <p:sldId id="261" r:id="rId20"/>
    <p:sldId id="274" r:id="rId21"/>
    <p:sldId id="264" r:id="rId22"/>
    <p:sldId id="265" r:id="rId23"/>
    <p:sldId id="266" r:id="rId24"/>
    <p:sldId id="278" r:id="rId25"/>
    <p:sldId id="283" r:id="rId26"/>
    <p:sldId id="284" r:id="rId27"/>
    <p:sldId id="279" r:id="rId28"/>
    <p:sldId id="287" r:id="rId29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1" autoAdjust="0"/>
    <p:restoredTop sz="94700" autoAdjust="0"/>
  </p:normalViewPr>
  <p:slideViewPr>
    <p:cSldViewPr>
      <p:cViewPr varScale="1">
        <p:scale>
          <a:sx n="97" d="100"/>
          <a:sy n="97" d="100"/>
        </p:scale>
        <p:origin x="-996" y="-10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31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Obrázek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800" cy="209124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640"/>
            <a:ext cx="2620800" cy="209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/>
              <a:t>Klikněte pro úpravu formátu textu nadpisu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 sz="1400"/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cs-CZ" sz="1400"/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FA650476-DA23-4CA3-944F-57855437BD6D}" type="slidenum">
              <a:rPr lang="cs-CZ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annica.com/EBchecked/topic/232731/Domenico-Ghirlandaio" TargetMode="External"/><Relationship Id="rId13" Type="http://schemas.openxmlformats.org/officeDocument/2006/relationships/hyperlink" Target="http://myweb.rollins.edu/aboguslawski/Ruspaint/ushakov.html" TargetMode="External"/><Relationship Id="rId18" Type="http://schemas.openxmlformats.org/officeDocument/2006/relationships/hyperlink" Target="http://cs.wikipedia.org/wiki/Jacopo_Bassano" TargetMode="External"/><Relationship Id="rId3" Type="http://schemas.openxmlformats.org/officeDocument/2006/relationships/hyperlink" Target="http://cs.wikipedia.org/wiki/Fra_Angelico" TargetMode="External"/><Relationship Id="rId21" Type="http://schemas.openxmlformats.org/officeDocument/2006/relationships/hyperlink" Target="http://www.artmuseum.cz/umelec.php?art_id=676" TargetMode="External"/><Relationship Id="rId7" Type="http://schemas.openxmlformats.org/officeDocument/2006/relationships/hyperlink" Target="http://www.artchiv.info/galerie/_large.php?workID=11061" TargetMode="External"/><Relationship Id="rId12" Type="http://schemas.openxmlformats.org/officeDocument/2006/relationships/hyperlink" Target="http://cs.wikipedia.org/wiki/Soubor:%C3%9Altima_Cena_-_Da_Vinci_5.jpg" TargetMode="External"/><Relationship Id="rId17" Type="http://schemas.openxmlformats.org/officeDocument/2006/relationships/hyperlink" Target="http://www.biografiasyvidas.com/biografia/j/juan_dejuanes.htm" TargetMode="External"/><Relationship Id="rId2" Type="http://schemas.openxmlformats.org/officeDocument/2006/relationships/hyperlink" Target="http://cs.wikipedia.org/wiki/Soubor:Comunione_degli_apostoli,_cella_35.jpg" TargetMode="External"/><Relationship Id="rId16" Type="http://schemas.openxmlformats.org/officeDocument/2006/relationships/hyperlink" Target="http://es.wikipedia.org/wiki/La_Santa_Cena_(Juan_de_Juanes)" TargetMode="External"/><Relationship Id="rId20" Type="http://schemas.openxmlformats.org/officeDocument/2006/relationships/hyperlink" Target="http://www.artmuseum.cz/umelec.php?art_id=14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tchiv.info/GALERIE/OBRAZ/11061--Domenico-Ghirlandaio--Posledni-vecere.html" TargetMode="External"/><Relationship Id="rId11" Type="http://schemas.openxmlformats.org/officeDocument/2006/relationships/hyperlink" Target="http://en.wikipedia.org/wiki/File:Simon_ushakov_last_supper_1685.jpg" TargetMode="External"/><Relationship Id="rId5" Type="http://schemas.openxmlformats.org/officeDocument/2006/relationships/hyperlink" Target="http://cs.wikipedia.org/wiki/Domenico_Ghirlandaio" TargetMode="External"/><Relationship Id="rId15" Type="http://schemas.openxmlformats.org/officeDocument/2006/relationships/hyperlink" Target="http://cs.wikipedia.org/wiki/Posledn%C3%AD_ve%C4%8De%C5%99e_(da_Vinci)" TargetMode="External"/><Relationship Id="rId10" Type="http://schemas.openxmlformats.org/officeDocument/2006/relationships/hyperlink" Target="http://en.wikipedia.org/wiki/Simon_Ushakov" TargetMode="External"/><Relationship Id="rId19" Type="http://schemas.openxmlformats.org/officeDocument/2006/relationships/hyperlink" Target="http://en.wikipedia.org/wiki/Jacopo_Bassano" TargetMode="External"/><Relationship Id="rId4" Type="http://schemas.openxmlformats.org/officeDocument/2006/relationships/hyperlink" Target="http://www.wga.hu/frames-e.html?/html/g/ghirland/domenico/4lastsup/index.html" TargetMode="External"/><Relationship Id="rId9" Type="http://schemas.openxmlformats.org/officeDocument/2006/relationships/hyperlink" Target="http://www.yourdictionary.com/domenico-ghirlandaio" TargetMode="External"/><Relationship Id="rId14" Type="http://schemas.openxmlformats.org/officeDocument/2006/relationships/hyperlink" Target="http://en.wikipedia.org/wiki/Vicente_Juan_Masi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>
                <a:latin typeface="+mj-lt"/>
              </a:rPr>
              <a:t>Studentský projekt</a:t>
            </a:r>
            <a:endParaRPr sz="4400">
              <a:latin typeface="+mj-lt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000" dirty="0">
                <a:latin typeface="Calibri" pitchFamily="34" charset="0"/>
                <a:cs typeface="Calibri" pitchFamily="34" charset="0"/>
              </a:rPr>
              <a:t>Skupina 2.B – Gama</a:t>
            </a:r>
            <a:endParaRPr sz="40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000" dirty="0">
                <a:latin typeface="Calibri" pitchFamily="34" charset="0"/>
                <a:cs typeface="Calibri" pitchFamily="34" charset="0"/>
              </a:rPr>
              <a:t>Téma: Dílo </a:t>
            </a:r>
            <a:r>
              <a:rPr lang="cs-CZ" sz="4000" b="1" dirty="0">
                <a:latin typeface="Calibri" pitchFamily="34" charset="0"/>
                <a:cs typeface="Calibri" pitchFamily="34" charset="0"/>
              </a:rPr>
              <a:t>Poslední večeře</a:t>
            </a:r>
            <a:endParaRPr sz="40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000" dirty="0">
                <a:latin typeface="Calibri" pitchFamily="34" charset="0"/>
                <a:cs typeface="Calibri" pitchFamily="34" charset="0"/>
              </a:rPr>
              <a:t>Výstup č. 1:</a:t>
            </a:r>
            <a:endParaRPr sz="40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4000" b="1" dirty="0">
                <a:latin typeface="Calibri" pitchFamily="34" charset="0"/>
                <a:cs typeface="Calibri" pitchFamily="34" charset="0"/>
              </a:rPr>
              <a:t>„Historie a porovnání s jinými díly“</a:t>
            </a:r>
            <a:endParaRPr sz="40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Poslední večeře Páně</a:t>
            </a:r>
            <a:endParaRPr lang="cs-CZ" sz="4400" dirty="0">
              <a:latin typeface="+mj-lt"/>
            </a:endParaRPr>
          </a:p>
        </p:txBody>
      </p:sp>
      <p:pic>
        <p:nvPicPr>
          <p:cNvPr id="4" name="Picture 2" descr="Domenico Ghirlandaio - Poslední veče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" y="1636697"/>
            <a:ext cx="8949432" cy="488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Porovnání s Leonardovým dílem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04000" y="1493821"/>
            <a:ext cx="9071640" cy="578647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Postavy:</a:t>
            </a:r>
          </a:p>
          <a:p>
            <a:pPr lvl="8"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méně gest, chybí emoce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nechybí zde stíny postav</a:t>
            </a:r>
          </a:p>
          <a:p>
            <a:pPr lvl="1"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každá postava působí klidně, žádné výrazné emoce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Jidáš: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sedí na opačné straně stolu (naproti Ježíši)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tmavé, černé vlasy –&gt; symbol zlých úmyslů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Pozadí: 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oproti Leonardovu obrazu, více výrazné/propracované (zapojení fauny a flory)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pohled na stromy, napravo páv na okenním parapetu, na obloze zachyceni ptáci v letu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Stůl: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vše má svůj řád/uspořádanost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prostřen bílým ubrusem s vyšíváním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před každou postavou pečlivě uspořádané příbory, karafy, sklenice, třešně, chléb</a:t>
            </a:r>
          </a:p>
          <a:p>
            <a:pPr marL="0" indent="0">
              <a:buNone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 dirty="0" err="1">
                <a:solidFill>
                  <a:srgbClr val="000000"/>
                </a:solidFill>
                <a:latin typeface="Arial"/>
              </a:rPr>
              <a:t>Jacopo</a:t>
            </a:r>
            <a:r>
              <a:rPr lang="cs-CZ" sz="4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4400" b="1" dirty="0" err="1">
                <a:solidFill>
                  <a:srgbClr val="000000"/>
                </a:solidFill>
                <a:latin typeface="Arial"/>
              </a:rPr>
              <a:t>Bassano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504360" y="165600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 1515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sz="3600" dirty="0" err="1">
                <a:latin typeface="Calibri" pitchFamily="34" charset="0"/>
                <a:cs typeface="Calibri" pitchFamily="34" charset="0"/>
              </a:rPr>
              <a:t>Bassano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 – 13. února 1592, </a:t>
            </a:r>
            <a:r>
              <a:rPr lang="cs-CZ" sz="3600" dirty="0" err="1">
                <a:latin typeface="Calibri" pitchFamily="34" charset="0"/>
                <a:cs typeface="Calibri" pitchFamily="34" charset="0"/>
              </a:rPr>
              <a:t>Bassano</a:t>
            </a:r>
            <a:endParaRPr sz="200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 Vlastním 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jménem </a:t>
            </a:r>
            <a:r>
              <a:rPr lang="cs-CZ" sz="3600" dirty="0" err="1">
                <a:latin typeface="Calibri" pitchFamily="34" charset="0"/>
                <a:cs typeface="Calibri" pitchFamily="34" charset="0"/>
              </a:rPr>
              <a:t>Jacopo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 Ponte</a:t>
            </a:r>
            <a:endParaRPr sz="200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 Nejznámější 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z rodiny umělců</a:t>
            </a:r>
            <a:endParaRPr sz="200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 Hlavně 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nábožensky zaměřené obrazy </a:t>
            </a:r>
            <a:endParaRPr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http://upload.wikimedia.org/wikipedia/commons/4/48/Jacopo_da_Ponte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208465"/>
            <a:ext cx="282265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 smtClean="0"/>
              <a:t>Popis díla</a:t>
            </a:r>
            <a:endParaRPr sz="4400"/>
          </a:p>
        </p:txBody>
      </p:sp>
      <p:sp>
        <p:nvSpPr>
          <p:cNvPr id="7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Období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cs-CZ" sz="3200" b="1" dirty="0">
                <a:solidFill>
                  <a:srgbClr val="000000"/>
                </a:solidFill>
                <a:latin typeface="Calibri"/>
              </a:rPr>
              <a:t>Manýrismus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Dokončeno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roku 1542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Malováno</a:t>
            </a:r>
            <a:r>
              <a:rPr lang="cs-CZ" sz="32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/>
              </a:rPr>
              <a:t>olejovými barvami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 na plátno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Velikost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plátna - 168 × 270 cm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Umístění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- Galerie </a:t>
            </a:r>
            <a:r>
              <a:rPr lang="cs-CZ" sz="3200" dirty="0" err="1">
                <a:solidFill>
                  <a:srgbClr val="000000"/>
                </a:solidFill>
                <a:latin typeface="Calibri"/>
              </a:rPr>
              <a:t>Borghese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, Řím</a:t>
            </a:r>
            <a:endParaRPr/>
          </a:p>
          <a:p>
            <a:pPr>
              <a:lnSpc>
                <a:spcPct val="100000"/>
              </a:lnSpc>
              <a:buSzPct val="850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/>
              <a:t>Poslední večeře Páně</a:t>
            </a:r>
            <a:endParaRPr sz="4400"/>
          </a:p>
        </p:txBody>
      </p:sp>
      <p:pic>
        <p:nvPicPr>
          <p:cNvPr id="6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64240" y="2088000"/>
            <a:ext cx="7619760" cy="417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/>
              <a:t>Porovnání oproti Leonardovu dílu</a:t>
            </a:r>
            <a:endParaRPr sz="4400"/>
          </a:p>
        </p:txBody>
      </p:sp>
      <p:sp>
        <p:nvSpPr>
          <p:cNvPr id="7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Malováno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na plátno, nikoliv na stěnu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Méně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detailů (jídlo, prostředí)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Neuspořádanost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Napjatější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situace (Kristus se ptá, kdo ho zradí)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Červené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stíny za sklenicemi s vínem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/>
              </a:rPr>
              <a:t> Bosé </a:t>
            </a:r>
            <a:r>
              <a:rPr lang="cs-CZ" sz="3200" dirty="0">
                <a:solidFill>
                  <a:srgbClr val="000000"/>
                </a:solidFill>
                <a:latin typeface="Calibri"/>
              </a:rPr>
              <a:t>nohy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blesk.cz/img/1/gallery/314272_posledni-vec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28" y="1136631"/>
            <a:ext cx="4535274" cy="24288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1090" y="207937"/>
            <a:ext cx="957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Přestávka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11750" y="1279507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Neznámý autor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Lego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Postavy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jsou nedetailní, kostrbaté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Stínování nedokonalé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Stůl sestaven z kostiček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Žádné emoce</a:t>
            </a:r>
          </a:p>
        </p:txBody>
      </p:sp>
      <p:pic>
        <p:nvPicPr>
          <p:cNvPr id="1028" name="Picture 4" descr="http://img.blesk.cz/img/1/full/314277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18" y="4279903"/>
            <a:ext cx="5786448" cy="281607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82528" y="4494217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Matt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Groening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„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Simpsons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Žádný 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náboženský podtext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Atmosféra není tak napjatá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Postavy jsou kreslené velmi jednoduchým způsobem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 Žádné jídlo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b="1" dirty="0"/>
              <a:t>Juan de </a:t>
            </a:r>
            <a:r>
              <a:rPr lang="cs-CZ" sz="4400" b="1" dirty="0" err="1"/>
              <a:t>Juanes</a:t>
            </a:r>
            <a:endParaRPr sz="4400"/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8928000" cy="492696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Narozen roku 1507 </a:t>
            </a:r>
            <a:r>
              <a:rPr lang="cs-CZ" sz="3200" dirty="0" err="1">
                <a:latin typeface="Calibri" pitchFamily="34" charset="0"/>
                <a:cs typeface="Calibri" pitchFamily="34" charset="0"/>
              </a:rPr>
              <a:t>Andilla</a:t>
            </a:r>
            <a:r>
              <a:rPr lang="cs-CZ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– Zemřel v roce 1579 </a:t>
            </a:r>
          </a:p>
          <a:p>
            <a:pPr marL="457200" indent="-45720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Imitoval styl malby svého otce </a:t>
            </a:r>
            <a:r>
              <a:rPr lang="cs-CZ" sz="2800" b="1" dirty="0" err="1" smtClean="0"/>
              <a:t>Vicenta</a:t>
            </a:r>
            <a:r>
              <a:rPr lang="cs-CZ" sz="2800" b="1" dirty="0" smtClean="0"/>
              <a:t> Juana </a:t>
            </a:r>
            <a:r>
              <a:rPr lang="cs-CZ" sz="2800" b="1" dirty="0" err="1" smtClean="0"/>
              <a:t>Masipa</a:t>
            </a:r>
            <a:r>
              <a:rPr lang="cs-CZ" sz="2800" dirty="0" smtClean="0"/>
              <a:t> 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 marL="457200" indent="-457200">
              <a:buSzPct val="85000"/>
              <a:buFont typeface="Wingdings" pitchFamily="2" charset="2"/>
              <a:buChar char="§"/>
            </a:pPr>
            <a:r>
              <a:rPr lang="cs-CZ" sz="3200" dirty="0">
                <a:latin typeface="Calibri" pitchFamily="34" charset="0"/>
                <a:cs typeface="Calibri" pitchFamily="34" charset="0"/>
              </a:rPr>
              <a:t>Španělský renesanční malíř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85000"/>
              <a:buFont typeface="Wingdings" pitchFamily="2" charset="2"/>
              <a:buChar char="§"/>
            </a:pPr>
            <a:endParaRPr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6" name="AutoShape 2" descr="data:image/jpeg;base64,/9j/4AAQSkZJRgABAQAAAQABAAD/2wCEAAkGBxIREhUUERQWFRUXGRcXEhUXGBgUFhYWFxQWFxUUFBUYHCggGBolGxQUITEhJSkrLi4uFx8zODMsNygtLisBCgoKDg0OGxAQGiskIB0sLCwsLCwsLCwsLCwsLCwsLCwsLCwsLCwsLCwsLDcsKzc3LCwsLCwsLCw3LCwsKysrK//AABEIAIQAgAMBIgACEQEDEQH/xAAcAAABBAMBAAAAAAAAAAAAAAAHAAQFBgEDCAL/xAA1EAABAwIEBAMHAwUBAQAAAAABAAIDBBESITFRBQZBYQcTcSIyM0JSgZEUFiMXobHB0fAV/8QAGAEAAwEBAAAAAAAAAAAAAAAAAAEDAgT/xAAkEQACAgICAgICAwAAAAAAAAAAAQIRAyESMQQTIlFBcRQjYf/aAAwDAQACEQMRAD8ANdROGC5UY/mKEalLmI2Z+UJ+KVZa4gtJtoRp91GeXgy+PFyVhVPM0H1LH7og+pBSSruTe/bom/nu6HJJZkbfjhxPNVP9QXh/NtONXIHirdbrdZmldun7Rfx2Gv8AeVP9SX7zp/qQMdLYWK1OYSL590/ajLwNB5/eNP8AUEnc404+YLnyoc4DIkJpJJM3W57rSmjLhR0X+9qfdJvOdOfmXNf6mUDUra2tfuU7YqR0k3nGA6EL07m2HcLmn9fIOpWBXv8AqP5SsOKOlv3dDe1wpmgrmyi7Vy7QVb8Q9oo++HzyYhdaQpJIl+YwCzNCriDLF2eWyKPM77MKEvFqs4vdK5PIWzr8boaVLbG9simMj7HoF6qHPcL6DbZa3C9gSHaevoppNHQ3Y+ggDm3yutL4W/LYkarXxKsihju7XLC2+qq9ZXSzEkXa36R1W4QbZieRRdFkfW07WkOeGk7ZpnUcRgcMLXadVBHhz9SPsMz917fw5wNnD7AKigvsi8k31ElQA8XDm23unYpTh6KtS0xvn9hotlFXPjIsbi+bTmtcdaYLJemiSq6exyTMRA6qfpZWzNDh+OqaVVPY5D13WYzd0wyY/wAohpYQm59FJTj7JtI3UKqZFxPfDz7Quug/Dz4Q9Fz5RNs8fa66D8PPgj0W0Tkb+enkQkjIjRC79TJNEXuN3DqNu4RR59+AVz7/APTfBKSxxAJz2P2UssORXBk4slp3l+rshr39E8hprZj3hof9rTT4S3ED3dlcei1cSe7B7AyII/K5d2d2qsccA5Ql4pI6VzvLhacLSRfFbWyvvD+RqeHQ39f8qb4DRiClgiHRgJ2zsU8ec81p77ONyt2RX7fhxXsLkEYrJq/liDCQfz1U25y84r6LHBG1kkDLmrl/y24hmL/2VBliDCegsSP+I+cWpRIxxPQZoJ8zUojkNhl2zCphk0+LNzipQtDTgtaY5m7O9kjudCrfWU2IE/Y/9Q/a4gtINiDcflEfXC5p1a2/4F8k8yp2LxpWuLKlV3a6x06JsDmFOcZosJx5YSoZ526K0JWjGSNHqiyfdH7w6+CEAKa+If4R/wDDv4I9FRHPNG7n74DvRc6cX9/tddF8/fAcucuJkl59U2ZRY+C1rZIS0AAtyIvqtVRLew7gDPuo/gsGrhmc1u867ge+f+lzSj2zuU7iHanrIWtjYZY2uwN9kuAOg3Ky54IxNcHC9sTTiF9rhUiXh9I2AvfT+c8sDpJHe88H5WfhefDyMNLnRNdEx5P8LjcDv2Kg5KjPDVl78snsN02qayGO2OWNl93BQ/NLTKRBicG/PhNj+VTOLcG4fRlr6qOSbEfZGdiegJ6Ii+THw1YRq+wiLw4PaRqDkfwg5zl8TSwte2l1cuX6WGSN0lEHxNBtJTvNw07tv0sq5zvDf2xnbIjZODrKUUf6ykNY4loaLkkBoGpREliwhmoOEYhtlmFXeXzgYXx51DnBjBkbBxzIClaihfC6YFxcbjXc6hVyvkxeOuKbG3FXAt100UICCQE8qnYhn0WinaDm7otQXFE8krZ4pX/yb2KP3h58IIB09/Mvpnoj94ej+IeitA5sht59+A70XOHFCMZ9V0hz+61O5c6V9K8y4SLF3u3WrSezKi30aqOqLLWUrA3Tv/1RklI5jrH7qVihcBcjK1tlGbs6Md9MNUVMH08Vxf2G2GnRe+HUTYhoMTjf0CZci1wmo2Hq27TnfRP2zNxuuc252OQw9SuOSits1Ft/EgvNYasg3z0UtxCIvYRhBd8p2VQ43xOnbUucySzmgFpvqR0srxw+rMkTJfqAuFOOtsrN0lRHNp201O7IBzs3G2ZPdC7m2sfY9zkN0SuPzXBB0t/dCHmWXGTnln9lbF8p/o02447H3DqFssVN5ZLZmuxyP93Awde6lOMVHmOJGhcLO+rpche+B1xmpY4RGA1g9uS4uR07rzVw4rEGwHbZDk+Y4K4EFOy2XdNpck/qmZE20OSYPbZpyNzmM10p2jnmqPNPKXvAAtbVHzw8H8QQCocngnXLJH7w++EFWJzzH/NVMJGWdoMz9kKOM0rJHhzh7pyI6Doi9zIf4yhLxLC13ta6gLl8mTTpHT4qVWQHEuHBvtXuT07LTFC4ts4W6ZlPeJOLz7OQ2TQzWaGuzI69bFKL1ss4q9Fq8M+KtZTVMZNhG+/2t0THjnML6ueKJjvLiyaN3OvqTsoriEclFGyZoDoKkAE7EG2asvLcNPDTPkIDpHaE2Its3ZTml2KC/BA808p4pbwvY+1i6xzBCkOW+aJoI2xy3sHWJORA6Faq7mBrjh/Ttbs4HP1Iso7jbYnRDCTiOYPocwUbklFlHBR2W3ifEmm5zsM73ve46IWcVl82V2EZX/8AZLcOIPw+Xcu27KX4FwQvAw5uecJdb3Seyrjh6yOSSnHiiO4JHJG7z4wS1jgyQ9Df5bK4T9h3t6qz8Q4QykoGxBt8xiNsy7o4qvGbMdTsNvVRyZLlo3gj8aK7WQE3PXZR08PsXcb5K0VkTSH5WPRQdS9pFjkRlorY5BOGiKoG2e25R/8ADz4IQHp6X2xbPRHjw/baIBdUTgyEtzJ8MgoM8aecfcaIy8zH+NBfjc7Y3l0jsNuh1t2C580bkdHjOlsZyNAPUdba/hN5HBgPmnCNc9S3a6jazmEuNoQAOjjmSP8AShpJHON3kkn+3onDE32byZ4xegv8sOi4rwx8FsJic5oG/VruyHvDaqXh9SYqjRhsWHMWPVqtXgXWAT1EJ957Q8OJ0t2+ysfPNHwyd486ojbKOt7m/S9kpLi6a0RhlbdoHfFOKxSB+AWJNweoA6KHqK0uyHoLZnTqrNU8Aoni0NUx7j8pOH8FbuDcDpKaP9RWvLAx1g3IukPQNsdEQpaiUnyas1cocpSTEyOsGZXOp9AOiLPBuENjDWsbawsT1PdDuo8V4oRgoaS7dcUhw572AUPUeKnEpMmmOO+wv9k/W3LkyLkktBn5hhxQvGowm9xsMkAOF8zvie4SC7cRBPUAFPn+IfEy67pm5ZFuHIj8qqyzFz3PNiXEk7XOyfqVv/RxyNR0EiMxStBjeHgm4sfaB1sQoyppbk4sgCfyqZT1D4nY43YXf59VaKbmaKYWnBZJhsH6tJ9FOWGUOjpx51LUhUYwuAAz37I18gfCQVpm+1dpxDqf+I28hi0Q9FfG7OfOjZzzUFkBw67rm/i13SkvJcdyb/hdN8z0JmjLQhVWeH0jnE2VHHZzqTBeBbok8IkP8PJNkv6eSW0THYPKOtlhLjC4sJGBzhqQegTRtOL5jXUnMk7lEw+HcmyX9PJdkqCwZvjaOnp2XsXNruJtpiJI0tkERHeHkuywPDyXZFCbf2Dxg7LD7ojxeH0gvcarw7w8l2RQJ/YO2tuUiPuiEPD+XZY/p9Lsgdg+dp3WLohDw/l2WD4fy7JgU7g9U6N4tmMsl0TyBKHQghCqm5ClDgbIvcm8PMMYBCVbBzbLIQsYBssJLRgRjGyXljZYSQBnyxsl5Y2WEkAIxjZY8obBJJAGfKbsEjC3ZYSQAvJbsEvJbsEkkALyW7BLyW7BJJAGPJbsFsa0DRJJAH//2Q=="/>
          <p:cNvSpPr>
            <a:spLocks noChangeAspect="1" noChangeArrowheads="1"/>
          </p:cNvSpPr>
          <p:nvPr/>
        </p:nvSpPr>
        <p:spPr bwMode="auto">
          <a:xfrm>
            <a:off x="155575" y="-754063"/>
            <a:ext cx="15335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88" name="AutoShape 4" descr="data:image/jpeg;base64,/9j/4AAQSkZJRgABAQAAAQABAAD/2wCEAAkGBxIREhUUERQWFRUXGRcXEhUXGBgUFhYWFxQWFxUUFBUYHCggGBolGxQUITEhJSkrLi4uFx8zODMsNygtLisBCgoKDg0OGxAQGiskIB0sLCwsLCwsLCwsLCwsLCwsLCwsLCwsLCwsLCwsLDcsKzc3LCwsLCwsLCw3LCwsKysrK//AABEIAIQAgAMBIgACEQEDEQH/xAAcAAABBAMBAAAAAAAAAAAAAAAHAAQFBgEDCAL/xAA1EAABAwIEBAMHAwUBAQAAAAABAAIDBBESITFRBQZBYQcTcSIyM0JSgZEUFiMXobHB0fAV/8QAGAEAAwEBAAAAAAAAAAAAAAAAAAEDAgT/xAAkEQACAgICAgICAwAAAAAAAAAAAQIRAyESMQQTIlFBcRQjYf/aAAwDAQACEQMRAD8ANdROGC5UY/mKEalLmI2Z+UJ+KVZa4gtJtoRp91GeXgy+PFyVhVPM0H1LH7og+pBSSruTe/bom/nu6HJJZkbfjhxPNVP9QXh/NtONXIHirdbrdZmldun7Rfx2Gv8AeVP9SX7zp/qQMdLYWK1OYSL590/ajLwNB5/eNP8AUEnc404+YLnyoc4DIkJpJJM3W57rSmjLhR0X+9qfdJvOdOfmXNf6mUDUra2tfuU7YqR0k3nGA6EL07m2HcLmn9fIOpWBXv8AqP5SsOKOlv3dDe1wpmgrmyi7Vy7QVb8Q9oo++HzyYhdaQpJIl+YwCzNCriDLF2eWyKPM77MKEvFqs4vdK5PIWzr8boaVLbG9simMj7HoF6qHPcL6DbZa3C9gSHaevoppNHQ3Y+ggDm3yutL4W/LYkarXxKsihju7XLC2+qq9ZXSzEkXa36R1W4QbZieRRdFkfW07WkOeGk7ZpnUcRgcMLXadVBHhz9SPsMz917fw5wNnD7AKigvsi8k31ElQA8XDm23unYpTh6KtS0xvn9hotlFXPjIsbi+bTmtcdaYLJemiSq6exyTMRA6qfpZWzNDh+OqaVVPY5D13WYzd0wyY/wAohpYQm59FJTj7JtI3UKqZFxPfDz7Quug/Dz4Q9Fz5RNs8fa66D8PPgj0W0Tkb+enkQkjIjRC79TJNEXuN3DqNu4RR59+AVz7/APTfBKSxxAJz2P2UssORXBk4slp3l+rshr39E8hprZj3hof9rTT4S3ED3dlcei1cSe7B7AyII/K5d2d2qsccA5Ql4pI6VzvLhacLSRfFbWyvvD+RqeHQ39f8qb4DRiClgiHRgJ2zsU8ec81p77ONyt2RX7fhxXsLkEYrJq/liDCQfz1U25y84r6LHBG1kkDLmrl/y24hmL/2VBliDCegsSP+I+cWpRIxxPQZoJ8zUojkNhl2zCphk0+LNzipQtDTgtaY5m7O9kjudCrfWU2IE/Y/9Q/a4gtINiDcflEfXC5p1a2/4F8k8yp2LxpWuLKlV3a6x06JsDmFOcZosJx5YSoZ526K0JWjGSNHqiyfdH7w6+CEAKa+If4R/wDDv4I9FRHPNG7n74DvRc6cX9/tddF8/fAcucuJkl59U2ZRY+C1rZIS0AAtyIvqtVRLew7gDPuo/gsGrhmc1u867ge+f+lzSj2zuU7iHanrIWtjYZY2uwN9kuAOg3Ky54IxNcHC9sTTiF9rhUiXh9I2AvfT+c8sDpJHe88H5WfhefDyMNLnRNdEx5P8LjcDv2Kg5KjPDVl78snsN02qayGO2OWNl93BQ/NLTKRBicG/PhNj+VTOLcG4fRlr6qOSbEfZGdiegJ6Ii+THw1YRq+wiLw4PaRqDkfwg5zl8TSwte2l1cuX6WGSN0lEHxNBtJTvNw07tv0sq5zvDf2xnbIjZODrKUUf6ykNY4loaLkkBoGpREliwhmoOEYhtlmFXeXzgYXx51DnBjBkbBxzIClaihfC6YFxcbjXc6hVyvkxeOuKbG3FXAt100UICCQE8qnYhn0WinaDm7otQXFE8krZ4pX/yb2KP3h58IIB09/Mvpnoj94ej+IeitA5sht59+A70XOHFCMZ9V0hz+61O5c6V9K8y4SLF3u3WrSezKi30aqOqLLWUrA3Tv/1RklI5jrH7qVihcBcjK1tlGbs6Md9MNUVMH08Vxf2G2GnRe+HUTYhoMTjf0CZci1wmo2Hq27TnfRP2zNxuuc252OQw9SuOSits1Ft/EgvNYasg3z0UtxCIvYRhBd8p2VQ43xOnbUucySzmgFpvqR0srxw+rMkTJfqAuFOOtsrN0lRHNp201O7IBzs3G2ZPdC7m2sfY9zkN0SuPzXBB0t/dCHmWXGTnln9lbF8p/o02447H3DqFssVN5ZLZmuxyP93Awde6lOMVHmOJGhcLO+rpche+B1xmpY4RGA1g9uS4uR07rzVw4rEGwHbZDk+Y4K4EFOy2XdNpck/qmZE20OSYPbZpyNzmM10p2jnmqPNPKXvAAtbVHzw8H8QQCocngnXLJH7w++EFWJzzH/NVMJGWdoMz9kKOM0rJHhzh7pyI6Doi9zIf4yhLxLC13ta6gLl8mTTpHT4qVWQHEuHBvtXuT07LTFC4ts4W6ZlPeJOLz7OQ2TQzWaGuzI69bFKL1ss4q9Fq8M+KtZTVMZNhG+/2t0THjnML6ueKJjvLiyaN3OvqTsoriEclFGyZoDoKkAE7EG2asvLcNPDTPkIDpHaE2Its3ZTml2KC/BA808p4pbwvY+1i6xzBCkOW+aJoI2xy3sHWJORA6Faq7mBrjh/Ttbs4HP1Iso7jbYnRDCTiOYPocwUbklFlHBR2W3ifEmm5zsM73ve46IWcVl82V2EZX/8AZLcOIPw+Xcu27KX4FwQvAw5uecJdb3Seyrjh6yOSSnHiiO4JHJG7z4wS1jgyQ9Df5bK4T9h3t6qz8Q4QykoGxBt8xiNsy7o4qvGbMdTsNvVRyZLlo3gj8aK7WQE3PXZR08PsXcb5K0VkTSH5WPRQdS9pFjkRlorY5BOGiKoG2e25R/8ADz4IQHp6X2xbPRHjw/baIBdUTgyEtzJ8MgoM8aecfcaIy8zH+NBfjc7Y3l0jsNuh1t2C580bkdHjOlsZyNAPUdba/hN5HBgPmnCNc9S3a6jazmEuNoQAOjjmSP8AShpJHON3kkn+3onDE32byZ4xegv8sOi4rwx8FsJic5oG/VruyHvDaqXh9SYqjRhsWHMWPVqtXgXWAT1EJ957Q8OJ0t2+ysfPNHwyd486ojbKOt7m/S9kpLi6a0RhlbdoHfFOKxSB+AWJNweoA6KHqK0uyHoLZnTqrNU8Aoni0NUx7j8pOH8FbuDcDpKaP9RWvLAx1g3IukPQNsdEQpaiUnyas1cocpSTEyOsGZXOp9AOiLPBuENjDWsbawsT1PdDuo8V4oRgoaS7dcUhw572AUPUeKnEpMmmOO+wv9k/W3LkyLkktBn5hhxQvGowm9xsMkAOF8zvie4SC7cRBPUAFPn+IfEy67pm5ZFuHIj8qqyzFz3PNiXEk7XOyfqVv/RxyNR0EiMxStBjeHgm4sfaB1sQoyppbk4sgCfyqZT1D4nY43YXf59VaKbmaKYWnBZJhsH6tJ9FOWGUOjpx51LUhUYwuAAz37I18gfCQVpm+1dpxDqf+I28hi0Q9FfG7OfOjZzzUFkBw67rm/i13SkvJcdyb/hdN8z0JmjLQhVWeH0jnE2VHHZzqTBeBbok8IkP8PJNkv6eSW0THYPKOtlhLjC4sJGBzhqQegTRtOL5jXUnMk7lEw+HcmyX9PJdkqCwZvjaOnp2XsXNruJtpiJI0tkERHeHkuywPDyXZFCbf2Dxg7LD7ojxeH0gvcarw7w8l2RQJ/YO2tuUiPuiEPD+XZY/p9Lsgdg+dp3WLohDw/l2WD4fy7JgU7g9U6N4tmMsl0TyBKHQghCqm5ClDgbIvcm8PMMYBCVbBzbLIQsYBssJLRgRjGyXljZYSQBnyxsl5Y2WEkAIxjZY8obBJJAGfKbsEjC3ZYSQAvJbsEvJbsEkkALyW7BLyW7BJJAGPJbsFsa0DRJJAH//2Q=="/>
          <p:cNvSpPr>
            <a:spLocks noChangeAspect="1" noChangeArrowheads="1"/>
          </p:cNvSpPr>
          <p:nvPr/>
        </p:nvSpPr>
        <p:spPr bwMode="auto">
          <a:xfrm>
            <a:off x="155575" y="-754063"/>
            <a:ext cx="15335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/>
              <a:t>Poslední večeře Páně</a:t>
            </a:r>
            <a:endParaRPr sz="4400"/>
          </a:p>
        </p:txBody>
      </p:sp>
      <p:pic>
        <p:nvPicPr>
          <p:cNvPr id="48" name="Obrázek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60" y="1769040"/>
            <a:ext cx="7879320" cy="521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/>
              <a:t>Popis díla</a:t>
            </a:r>
            <a:endParaRPr sz="4400"/>
          </a:p>
        </p:txBody>
      </p:sp>
      <p:sp>
        <p:nvSpPr>
          <p:cNvPr id="50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Období </a:t>
            </a:r>
            <a:r>
              <a:rPr lang="cs-CZ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Renesance</a:t>
            </a:r>
            <a:endParaRPr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Dokončeno </a:t>
            </a:r>
            <a:r>
              <a:rPr lang="cs-CZ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roku </a:t>
            </a: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1562</a:t>
            </a:r>
            <a:endParaRPr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Malováno</a:t>
            </a:r>
            <a:r>
              <a:rPr lang="cs-CZ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olejovými </a:t>
            </a:r>
            <a:r>
              <a:rPr lang="cs-CZ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barvami</a:t>
            </a:r>
            <a:endParaRPr lang="cs-CZ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Velikost </a:t>
            </a:r>
            <a:r>
              <a:rPr lang="cs-CZ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plátna - </a:t>
            </a:r>
            <a:r>
              <a:rPr lang="cs-CZ" sz="3200" dirty="0">
                <a:latin typeface="Calibri" pitchFamily="34" charset="0"/>
                <a:cs typeface="Calibri" pitchFamily="34" charset="0"/>
              </a:rPr>
              <a:t>116 × 191</a:t>
            </a: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cm</a:t>
            </a:r>
            <a:endParaRPr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SzPct val="85000"/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Umístění </a:t>
            </a:r>
            <a:r>
              <a:rPr lang="cs-CZ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cs-CZ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Madrid, Španělsko</a:t>
            </a:r>
            <a:endParaRPr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ubor:Última Cena - Da Vinci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1922449"/>
            <a:ext cx="9449292" cy="5138053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11156" y="42225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err="1" smtClean="0">
                <a:solidFill>
                  <a:sysClr val="windowText" lastClr="000000"/>
                </a:solidFill>
                <a:latin typeface="+mj-lt"/>
              </a:rPr>
              <a:t>Leonardo</a:t>
            </a:r>
            <a:r>
              <a:rPr lang="cs-CZ" sz="4400" b="1" kern="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cs-CZ" sz="4400" b="1" kern="0" dirty="0" err="1" smtClean="0">
                <a:solidFill>
                  <a:sysClr val="windowText" lastClr="000000"/>
                </a:solidFill>
                <a:latin typeface="+mj-lt"/>
              </a:rPr>
              <a:t>da</a:t>
            </a:r>
            <a:r>
              <a:rPr lang="cs-CZ" sz="4400" b="1" kern="0" dirty="0" smtClean="0">
                <a:solidFill>
                  <a:sysClr val="windowText" lastClr="000000"/>
                </a:solidFill>
                <a:latin typeface="+mj-lt"/>
              </a:rPr>
              <a:t> Vinci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i="1" kern="0" dirty="0" smtClean="0">
                <a:solidFill>
                  <a:sysClr val="windowText" lastClr="000000"/>
                </a:solidFill>
                <a:latin typeface="+mj-lt"/>
              </a:rPr>
              <a:t>Poslední večeře Páně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Porovnání s Leonardovým dílem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3351209"/>
            <a:ext cx="9071640" cy="1262520"/>
          </a:xfrm>
        </p:spPr>
        <p:txBody>
          <a:bodyPr/>
          <a:lstStyle/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Větší důraz na detail apoštolů, mají svatozář</a:t>
            </a:r>
          </a:p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Jednodušší pozadí</a:t>
            </a:r>
          </a:p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Předměty v popředí</a:t>
            </a:r>
          </a:p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Menší záběr pohledu</a:t>
            </a:r>
          </a:p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Více emocí, v obraze je více výrazný náboženský</a:t>
            </a:r>
          </a:p>
          <a:p>
            <a:pPr marL="514350" indent="-514350">
              <a:buSzPct val="85000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podtext</a:t>
            </a:r>
          </a:p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Stíny postav</a:t>
            </a:r>
          </a:p>
          <a:p>
            <a:pPr marL="514350" indent="-514350"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Popředí má vyšší kontrast oproti pozadí</a:t>
            </a:r>
          </a:p>
          <a:p>
            <a:pPr marL="514350" indent="-514350">
              <a:buSzPct val="85000"/>
            </a:pP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SzPct val="85000"/>
              <a:buFont typeface="Wingdings" pitchFamily="2" charset="2"/>
              <a:buChar char="§"/>
            </a:pP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b="1" dirty="0" err="1"/>
              <a:t>Paolo</a:t>
            </a:r>
            <a:r>
              <a:rPr lang="cs-CZ" sz="4400" b="1" dirty="0"/>
              <a:t> </a:t>
            </a:r>
            <a:r>
              <a:rPr lang="cs-CZ" sz="4400" b="1" dirty="0" err="1" smtClean="0"/>
              <a:t>Veronese</a:t>
            </a:r>
            <a:r>
              <a:rPr lang="cs-CZ" sz="4400" b="1" dirty="0" smtClean="0"/>
              <a:t> </a:t>
            </a:r>
            <a:endParaRPr sz="4400"/>
          </a:p>
        </p:txBody>
      </p:sp>
      <p:pic>
        <p:nvPicPr>
          <p:cNvPr id="57" name="Obrázek 56"/>
          <p:cNvPicPr/>
          <p:nvPr/>
        </p:nvPicPr>
        <p:blipFill>
          <a:blip r:embed="rId2"/>
          <a:stretch>
            <a:fillRect/>
          </a:stretch>
        </p:blipFill>
        <p:spPr>
          <a:xfrm>
            <a:off x="5683254" y="1422383"/>
            <a:ext cx="4043142" cy="5133696"/>
          </a:xfrm>
          <a:prstGeom prst="rect">
            <a:avLst/>
          </a:prstGeom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539718" y="1636697"/>
            <a:ext cx="4500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2400" dirty="0" smtClean="0"/>
              <a:t> Zakládal si hlavně na detailním vypracování bohatých kostýmů, kožešin a klenotů. </a:t>
            </a:r>
          </a:p>
          <a:p>
            <a:pPr>
              <a:buSzPct val="85000"/>
            </a:pPr>
            <a:endParaRPr lang="cs-CZ" sz="2400" dirty="0" smtClean="0"/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2400" dirty="0" smtClean="0"/>
              <a:t> Dokázal výtečně využívat barvy, hlavně pak kombinace světlých tónu a bohatých odstínů jasných barev.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2400" dirty="0" smtClean="0"/>
              <a:t> Za své znázornění  Poslední večeře Páně byl vyslýchán před benátským inkvizičním tribunálem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/>
              <a:t>Popis díla</a:t>
            </a:r>
            <a:endParaRPr sz="4400"/>
          </a:p>
        </p:txBody>
      </p:sp>
      <p:pic>
        <p:nvPicPr>
          <p:cNvPr id="60" name="Zástupný symbol pro obsah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40246" y="1636697"/>
            <a:ext cx="5111280" cy="5285880"/>
          </a:xfrm>
          <a:prstGeom prst="rect">
            <a:avLst/>
          </a:prstGeom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325404" y="1558032"/>
            <a:ext cx="40005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2200" dirty="0" smtClean="0"/>
              <a:t> Obraz pět a půl metru vysoký a téměř třináct metrů dlouhý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2200" dirty="0" smtClean="0"/>
              <a:t> Na obrazu je např. kuchař, muž kterému teče krev z nosu, apod.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2200" dirty="0" smtClean="0"/>
              <a:t> Určen byl pro dominikánský klášter v Benátkách zvaný San </a:t>
            </a:r>
            <a:r>
              <a:rPr lang="cs-CZ" sz="2200" dirty="0" err="1" smtClean="0"/>
              <a:t>Giovannie</a:t>
            </a:r>
            <a:r>
              <a:rPr lang="cs-CZ" sz="2200" dirty="0" smtClean="0"/>
              <a:t> </a:t>
            </a:r>
            <a:r>
              <a:rPr lang="cs-CZ" sz="2200" dirty="0" err="1" smtClean="0"/>
              <a:t>Paolo</a:t>
            </a:r>
            <a:r>
              <a:rPr lang="cs-CZ" sz="2200" dirty="0" smtClean="0"/>
              <a:t> neboli San </a:t>
            </a:r>
            <a:r>
              <a:rPr lang="cs-CZ" sz="2200" dirty="0" err="1" smtClean="0"/>
              <a:t>Zanipolo</a:t>
            </a:r>
            <a:endParaRPr lang="cs-CZ" sz="2200" dirty="0" smtClean="0"/>
          </a:p>
          <a:p>
            <a:pPr>
              <a:buSzPct val="85000"/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2200" dirty="0" smtClean="0"/>
              <a:t> Popisována také jako </a:t>
            </a:r>
            <a:r>
              <a:rPr lang="cs-CZ" sz="2200" b="1" dirty="0" smtClean="0"/>
              <a:t>Benátská žranice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79375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dirty="0" smtClean="0"/>
              <a:t>Porovnání s Leonardovým dílem</a:t>
            </a:r>
            <a:endParaRPr sz="4400"/>
          </a:p>
        </p:txBody>
      </p:sp>
      <p:sp>
        <p:nvSpPr>
          <p:cNvPr id="62" name="TextShape 2"/>
          <p:cNvSpPr txBox="1"/>
          <p:nvPr/>
        </p:nvSpPr>
        <p:spPr>
          <a:xfrm>
            <a:off x="576360" y="5222519"/>
            <a:ext cx="7487640" cy="2057779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Dbán důraz na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detailní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pozadí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Neuzavřená místnost, balkón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Kromě apoštolů se vyskytují i další postavy</a:t>
            </a:r>
          </a:p>
          <a:p>
            <a:pPr>
              <a:buSzPct val="85000"/>
            </a:pPr>
            <a:endParaRPr sz="32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" name="Zástupný symbol pro obsah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41336" y="1422383"/>
            <a:ext cx="7413752" cy="35719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latin typeface="+mj-lt"/>
              </a:rPr>
              <a:t>Simon </a:t>
            </a:r>
            <a:r>
              <a:rPr lang="cs-CZ" sz="4400" b="1" dirty="0" err="1" smtClean="0">
                <a:latin typeface="+mj-lt"/>
              </a:rPr>
              <a:t>Ushakov</a:t>
            </a:r>
            <a:endParaRPr lang="cs-CZ" sz="4400" b="1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1779573"/>
            <a:ext cx="9071640" cy="335758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  Narozen roku  1626 – Zemřel 25. června 1686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Ikona ruského malířství v 17. století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Barokní tvorba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První světský malíř v Rusku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Byl oblíbený u královny Kateřiny Veliké</a:t>
            </a:r>
          </a:p>
          <a:p>
            <a:pPr marL="457200" lvl="1" indent="-457200" algn="l"/>
            <a:r>
              <a:rPr lang="cs-CZ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    -&gt; stal se dvorním malířem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Poslední večeře páně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1851011"/>
            <a:ext cx="9071640" cy="12625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Období – Ruské baroko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Obraz dokončen 1685 (rok před svou smrtí)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Rozměry: 44 × 61 cm</a:t>
            </a:r>
          </a:p>
          <a:p>
            <a:pPr>
              <a:buFont typeface="Wingdings" pitchFamily="2" charset="2"/>
              <a:buChar char="§"/>
            </a:pP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2" y="2994019"/>
            <a:ext cx="6000792" cy="440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18" y="136499"/>
            <a:ext cx="9071640" cy="1262520"/>
          </a:xfrm>
        </p:spPr>
        <p:txBody>
          <a:bodyPr/>
          <a:lstStyle/>
          <a:p>
            <a:pPr algn="ctr"/>
            <a:r>
              <a:rPr lang="cs-CZ" sz="4400" dirty="0" smtClean="0"/>
              <a:t>Porovnání oproti Leonardovu dílu</a:t>
            </a:r>
            <a:endParaRPr lang="cs-CZ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04000" y="1708135"/>
            <a:ext cx="9071640" cy="5643601"/>
          </a:xfrm>
        </p:spPr>
        <p:txBody>
          <a:bodyPr/>
          <a:lstStyle/>
          <a:p>
            <a:pPr marL="0" indent="0"/>
            <a:r>
              <a:rPr lang="cs-CZ" sz="2200" b="1" u="sng" dirty="0" smtClean="0">
                <a:latin typeface="Calibri" pitchFamily="34" charset="0"/>
                <a:cs typeface="Calibri" pitchFamily="34" charset="0"/>
              </a:rPr>
              <a:t>Postavy: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Na rozdíl od Leonarda nevěnoval pozornost výrazům v tvářích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Výrazný rozdíl je v prostoru, na </a:t>
            </a:r>
            <a:r>
              <a:rPr lang="cs-CZ" sz="2200" dirty="0" err="1" smtClean="0">
                <a:latin typeface="Calibri" pitchFamily="34" charset="0"/>
                <a:cs typeface="Calibri" pitchFamily="34" charset="0"/>
              </a:rPr>
              <a:t>Ushakově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> obraze jsou apoštolové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v malé místnosti a sedí kolem stolu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Na Leonardově obraze se všichni baví pospolu -&gt;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cs-CZ" sz="2200" dirty="0" err="1" smtClean="0">
                <a:latin typeface="Calibri" pitchFamily="34" charset="0"/>
                <a:cs typeface="Calibri" pitchFamily="34" charset="0"/>
              </a:rPr>
              <a:t>Ushaka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> se všichni soustředí na Ježíše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Obraz je více barevný a celkově méně propracovaný (chybí stíny postav)</a:t>
            </a:r>
          </a:p>
          <a:p>
            <a:pPr marL="0" indent="0"/>
            <a:r>
              <a:rPr lang="cs-CZ" sz="2200" b="1" u="sng" dirty="0" smtClean="0">
                <a:latin typeface="Calibri" pitchFamily="34" charset="0"/>
                <a:cs typeface="Calibri" pitchFamily="34" charset="0"/>
              </a:rPr>
              <a:t>Jidáš: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>emá svatozář (znázornění zrady)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Na obraze Jidáš není u stolu vítán, je otočen zády k ostatním</a:t>
            </a:r>
          </a:p>
          <a:p>
            <a:pPr marL="0" indent="0"/>
            <a:r>
              <a:rPr lang="cs-CZ" sz="2200" b="1" u="sng" dirty="0" smtClean="0">
                <a:latin typeface="Calibri" pitchFamily="34" charset="0"/>
                <a:cs typeface="Calibri" pitchFamily="34" charset="0"/>
              </a:rPr>
              <a:t>Stůl: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Žádné pohoštění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Prostřen na modro-červeném ubrusu se 2 talíři a jedním pohárem na víno</a:t>
            </a:r>
          </a:p>
          <a:p>
            <a:pPr marL="0" indent="0"/>
            <a:r>
              <a:rPr lang="cs-CZ" sz="2200" b="1" u="sng" dirty="0" smtClean="0">
                <a:latin typeface="Calibri" pitchFamily="34" charset="0"/>
                <a:cs typeface="Calibri" pitchFamily="34" charset="0"/>
              </a:rPr>
              <a:t>Pozadí: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Oproti </a:t>
            </a:r>
            <a:r>
              <a:rPr lang="cs-CZ" sz="2200" dirty="0">
                <a:latin typeface="Calibri" pitchFamily="34" charset="0"/>
                <a:cs typeface="Calibri" pitchFamily="34" charset="0"/>
              </a:rPr>
              <a:t>L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>eonardově obrazu je prostor za postavami uzavřený</a:t>
            </a:r>
          </a:p>
          <a:p>
            <a:pPr>
              <a:buFont typeface="Arial" pitchFamily="34" charset="0"/>
              <a:buChar char="•"/>
            </a:pPr>
            <a:endParaRPr lang="cs-CZ" sz="2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4" y="565127"/>
            <a:ext cx="8493162" cy="6157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280" y="0"/>
            <a:ext cx="9071640" cy="1262520"/>
          </a:xfrm>
        </p:spPr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Zdroje a reference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2269106"/>
            <a:ext cx="9108344" cy="543982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2"/>
              </a:rPr>
              <a:t>http</a:t>
            </a:r>
            <a:r>
              <a:rPr lang="cs-CZ" sz="1600" dirty="0" smtClean="0">
                <a:hlinkClick r:id="rId2"/>
              </a:rPr>
              <a:t>://cs.wikipedia.org/wiki/Soubor:Comunione_degli_apostoli,_cella_35.jpg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3"/>
              </a:rPr>
              <a:t>http</a:t>
            </a:r>
            <a:r>
              <a:rPr lang="cs-CZ" sz="1600" dirty="0" smtClean="0">
                <a:hlinkClick r:id="rId3"/>
              </a:rPr>
              <a:t>://cs.wikipedia.org/wiki/Fra_Angelico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4"/>
              </a:rPr>
              <a:t>http</a:t>
            </a:r>
            <a:r>
              <a:rPr lang="cs-CZ" sz="1600" dirty="0" smtClean="0">
                <a:hlinkClick r:id="rId4"/>
              </a:rPr>
              <a:t>://www.</a:t>
            </a:r>
            <a:r>
              <a:rPr lang="cs-CZ" sz="1600" dirty="0" err="1" smtClean="0">
                <a:hlinkClick r:id="rId4"/>
              </a:rPr>
              <a:t>wga.hu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frames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e.html</a:t>
            </a:r>
            <a:r>
              <a:rPr lang="cs-CZ" sz="1600" dirty="0" smtClean="0">
                <a:hlinkClick r:id="rId4"/>
              </a:rPr>
              <a:t>?/</a:t>
            </a:r>
            <a:r>
              <a:rPr lang="cs-CZ" sz="1600" dirty="0" err="1" smtClean="0">
                <a:hlinkClick r:id="rId4"/>
              </a:rPr>
              <a:t>html</a:t>
            </a:r>
            <a:r>
              <a:rPr lang="cs-CZ" sz="1600" dirty="0" smtClean="0">
                <a:hlinkClick r:id="rId4"/>
              </a:rPr>
              <a:t>/g/</a:t>
            </a:r>
            <a:r>
              <a:rPr lang="cs-CZ" sz="1600" dirty="0" err="1" smtClean="0">
                <a:hlinkClick r:id="rId4"/>
              </a:rPr>
              <a:t>ghirland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domenico</a:t>
            </a:r>
            <a:r>
              <a:rPr lang="cs-CZ" sz="1600" dirty="0" smtClean="0">
                <a:hlinkClick r:id="rId4"/>
              </a:rPr>
              <a:t>/4lastsup/index.</a:t>
            </a:r>
            <a:r>
              <a:rPr lang="cs-CZ" sz="1600" dirty="0" err="1" smtClean="0">
                <a:hlinkClick r:id="rId4"/>
              </a:rPr>
              <a:t>html</a:t>
            </a:r>
            <a:endParaRPr lang="cs-CZ" sz="1600" dirty="0" smtClean="0">
              <a:hlinkClick r:id="rId5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5"/>
              </a:rPr>
              <a:t>http</a:t>
            </a:r>
            <a:r>
              <a:rPr lang="cs-CZ" sz="1600" dirty="0" smtClean="0">
                <a:hlinkClick r:id="rId5"/>
              </a:rPr>
              <a:t>://cs.wikipedia.org/wiki/Domenico_Ghirlandaio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6"/>
              </a:rPr>
              <a:t>http</a:t>
            </a:r>
            <a:r>
              <a:rPr lang="cs-CZ" sz="1600" dirty="0" smtClean="0">
                <a:hlinkClick r:id="rId6"/>
              </a:rPr>
              <a:t>://www.</a:t>
            </a:r>
            <a:r>
              <a:rPr lang="cs-CZ" sz="1600" dirty="0" err="1" smtClean="0">
                <a:hlinkClick r:id="rId6"/>
              </a:rPr>
              <a:t>artchiv.info</a:t>
            </a:r>
            <a:r>
              <a:rPr lang="cs-CZ" sz="1600" dirty="0" smtClean="0">
                <a:hlinkClick r:id="rId6"/>
              </a:rPr>
              <a:t>/GALERIE/OBRAZ/11061--</a:t>
            </a:r>
            <a:r>
              <a:rPr lang="cs-CZ" sz="1600" dirty="0" err="1" smtClean="0">
                <a:hlinkClick r:id="rId6"/>
              </a:rPr>
              <a:t>Domenico</a:t>
            </a:r>
            <a:r>
              <a:rPr lang="cs-CZ" sz="1600" dirty="0" smtClean="0">
                <a:hlinkClick r:id="rId6"/>
              </a:rPr>
              <a:t>-</a:t>
            </a:r>
            <a:r>
              <a:rPr lang="cs-CZ" sz="1600" dirty="0" err="1" smtClean="0">
                <a:hlinkClick r:id="rId6"/>
              </a:rPr>
              <a:t>Ghirlandaio</a:t>
            </a:r>
            <a:r>
              <a:rPr lang="cs-CZ" sz="1600" dirty="0" smtClean="0">
                <a:hlinkClick r:id="rId6"/>
              </a:rPr>
              <a:t>--</a:t>
            </a:r>
            <a:r>
              <a:rPr lang="cs-CZ" sz="1600" dirty="0" err="1" smtClean="0">
                <a:hlinkClick r:id="rId6"/>
              </a:rPr>
              <a:t>Posledni</a:t>
            </a:r>
            <a:r>
              <a:rPr lang="cs-CZ" sz="1600" dirty="0" smtClean="0">
                <a:hlinkClick r:id="rId6"/>
              </a:rPr>
              <a:t>-</a:t>
            </a:r>
            <a:r>
              <a:rPr lang="cs-CZ" sz="1600" dirty="0" err="1" smtClean="0">
                <a:hlinkClick r:id="rId6"/>
              </a:rPr>
              <a:t>vecere.html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4"/>
              </a:rPr>
              <a:t>http</a:t>
            </a:r>
            <a:r>
              <a:rPr lang="cs-CZ" sz="1600" dirty="0" smtClean="0">
                <a:hlinkClick r:id="rId4"/>
              </a:rPr>
              <a:t>://www.</a:t>
            </a:r>
            <a:r>
              <a:rPr lang="cs-CZ" sz="1600" dirty="0" err="1" smtClean="0">
                <a:hlinkClick r:id="rId4"/>
              </a:rPr>
              <a:t>wga.hu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frames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e.html</a:t>
            </a:r>
            <a:r>
              <a:rPr lang="cs-CZ" sz="1600" dirty="0" smtClean="0">
                <a:hlinkClick r:id="rId4"/>
              </a:rPr>
              <a:t>?/</a:t>
            </a:r>
            <a:r>
              <a:rPr lang="cs-CZ" sz="1600" dirty="0" err="1" smtClean="0">
                <a:hlinkClick r:id="rId4"/>
              </a:rPr>
              <a:t>html</a:t>
            </a:r>
            <a:r>
              <a:rPr lang="cs-CZ" sz="1600" dirty="0" smtClean="0">
                <a:hlinkClick r:id="rId4"/>
              </a:rPr>
              <a:t>/g/</a:t>
            </a:r>
            <a:r>
              <a:rPr lang="cs-CZ" sz="1600" dirty="0" err="1" smtClean="0">
                <a:hlinkClick r:id="rId4"/>
              </a:rPr>
              <a:t>ghirland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domenico</a:t>
            </a:r>
            <a:r>
              <a:rPr lang="cs-CZ" sz="1600" dirty="0" smtClean="0">
                <a:hlinkClick r:id="rId4"/>
              </a:rPr>
              <a:t>/4lastsup/index.</a:t>
            </a:r>
            <a:r>
              <a:rPr lang="cs-CZ" sz="1600" dirty="0" err="1" smtClean="0">
                <a:hlinkClick r:id="rId4"/>
              </a:rPr>
              <a:t>html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7"/>
              </a:rPr>
              <a:t>http</a:t>
            </a:r>
            <a:r>
              <a:rPr lang="cs-CZ" sz="1600" dirty="0" smtClean="0">
                <a:hlinkClick r:id="rId7"/>
              </a:rPr>
              <a:t>://www.</a:t>
            </a:r>
            <a:r>
              <a:rPr lang="cs-CZ" sz="1600" dirty="0" err="1" smtClean="0">
                <a:hlinkClick r:id="rId7"/>
              </a:rPr>
              <a:t>artchiv.info</a:t>
            </a:r>
            <a:r>
              <a:rPr lang="cs-CZ" sz="1600" dirty="0" smtClean="0">
                <a:hlinkClick r:id="rId7"/>
              </a:rPr>
              <a:t>/galerie/_</a:t>
            </a:r>
            <a:r>
              <a:rPr lang="cs-CZ" sz="1600" dirty="0" err="1" smtClean="0">
                <a:hlinkClick r:id="rId7"/>
              </a:rPr>
              <a:t>large.php</a:t>
            </a:r>
            <a:r>
              <a:rPr lang="cs-CZ" sz="1600" dirty="0" smtClean="0">
                <a:hlinkClick r:id="rId7"/>
              </a:rPr>
              <a:t>?</a:t>
            </a:r>
            <a:r>
              <a:rPr lang="cs-CZ" sz="1600" dirty="0" err="1" smtClean="0">
                <a:hlinkClick r:id="rId7"/>
              </a:rPr>
              <a:t>workID</a:t>
            </a:r>
            <a:r>
              <a:rPr lang="cs-CZ" sz="1600" dirty="0" smtClean="0">
                <a:hlinkClick r:id="rId7"/>
              </a:rPr>
              <a:t>=11061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8"/>
              </a:rPr>
              <a:t>http</a:t>
            </a:r>
            <a:r>
              <a:rPr lang="cs-CZ" sz="1600" dirty="0" smtClean="0">
                <a:hlinkClick r:id="rId8"/>
              </a:rPr>
              <a:t>://www.</a:t>
            </a:r>
            <a:r>
              <a:rPr lang="cs-CZ" sz="1600" dirty="0" err="1" smtClean="0">
                <a:hlinkClick r:id="rId8"/>
              </a:rPr>
              <a:t>britannica.com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EBchecked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topic</a:t>
            </a:r>
            <a:r>
              <a:rPr lang="cs-CZ" sz="1600" dirty="0" smtClean="0">
                <a:hlinkClick r:id="rId8"/>
              </a:rPr>
              <a:t>/232731/</a:t>
            </a:r>
            <a:r>
              <a:rPr lang="cs-CZ" sz="1600" dirty="0" err="1" smtClean="0">
                <a:hlinkClick r:id="rId8"/>
              </a:rPr>
              <a:t>Domenico</a:t>
            </a:r>
            <a:r>
              <a:rPr lang="cs-CZ" sz="1600" dirty="0" smtClean="0">
                <a:hlinkClick r:id="rId8"/>
              </a:rPr>
              <a:t>-</a:t>
            </a:r>
            <a:r>
              <a:rPr lang="cs-CZ" sz="1600" dirty="0" err="1" smtClean="0">
                <a:hlinkClick r:id="rId8"/>
              </a:rPr>
              <a:t>Ghirlandaio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9"/>
              </a:rPr>
              <a:t>http</a:t>
            </a:r>
            <a:r>
              <a:rPr lang="cs-CZ" sz="1600" dirty="0" smtClean="0">
                <a:hlinkClick r:id="rId9"/>
              </a:rPr>
              <a:t>://www.</a:t>
            </a:r>
            <a:r>
              <a:rPr lang="cs-CZ" sz="1600" dirty="0" err="1" smtClean="0">
                <a:hlinkClick r:id="rId9"/>
              </a:rPr>
              <a:t>yourdictionary.com</a:t>
            </a:r>
            <a:r>
              <a:rPr lang="cs-CZ" sz="1600" dirty="0" smtClean="0">
                <a:hlinkClick r:id="rId9"/>
              </a:rPr>
              <a:t>/</a:t>
            </a:r>
            <a:r>
              <a:rPr lang="cs-CZ" sz="1600" dirty="0" err="1" smtClean="0">
                <a:hlinkClick r:id="rId9"/>
              </a:rPr>
              <a:t>domenico</a:t>
            </a:r>
            <a:r>
              <a:rPr lang="cs-CZ" sz="1600" dirty="0" smtClean="0">
                <a:hlinkClick r:id="rId9"/>
              </a:rPr>
              <a:t>-</a:t>
            </a:r>
            <a:r>
              <a:rPr lang="cs-CZ" sz="1600" dirty="0" err="1" smtClean="0">
                <a:hlinkClick r:id="rId9"/>
              </a:rPr>
              <a:t>ghirlandaio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0"/>
              </a:rPr>
              <a:t>http</a:t>
            </a:r>
            <a:r>
              <a:rPr lang="cs-CZ" sz="1600" dirty="0" smtClean="0">
                <a:hlinkClick r:id="rId10"/>
              </a:rPr>
              <a:t>://en.wikipedia.org/wiki/Simon_Ushakov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1"/>
              </a:rPr>
              <a:t>http</a:t>
            </a:r>
            <a:r>
              <a:rPr lang="cs-CZ" sz="1600" dirty="0" smtClean="0">
                <a:hlinkClick r:id="rId11"/>
              </a:rPr>
              <a:t>://en.wikipedia.org/wiki/File:Simon_ushakov_last_supper_1685.jpg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2"/>
              </a:rPr>
              <a:t>http</a:t>
            </a:r>
            <a:r>
              <a:rPr lang="cs-CZ" sz="1600" dirty="0" smtClean="0">
                <a:hlinkClick r:id="rId12"/>
              </a:rPr>
              <a:t>://cs.wikipedia.org/wiki/Soubor:%C3%9Altima_Cena_-_Da_Vinci_5.jpg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3"/>
              </a:rPr>
              <a:t>http</a:t>
            </a:r>
            <a:r>
              <a:rPr lang="cs-CZ" sz="1600" dirty="0" smtClean="0">
                <a:hlinkClick r:id="rId13"/>
              </a:rPr>
              <a:t>://myweb.rollins.edu/aboguslawski/Ruspaint/ushakov.html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4"/>
              </a:rPr>
              <a:t>http</a:t>
            </a:r>
            <a:r>
              <a:rPr lang="cs-CZ" sz="1600" dirty="0" smtClean="0">
                <a:hlinkClick r:id="rId14"/>
              </a:rPr>
              <a:t>://en.wikipedia.org/wiki/Vicente_Juan_Masip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5"/>
              </a:rPr>
              <a:t>http</a:t>
            </a:r>
            <a:r>
              <a:rPr lang="cs-CZ" sz="1600" dirty="0" smtClean="0">
                <a:hlinkClick r:id="rId15"/>
              </a:rPr>
              <a:t>://cs.wikipedia.org/wiki/Posledn%C3%AD_ve%C4%8De%C5%99e_(da_Vinci)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6"/>
              </a:rPr>
              <a:t>http</a:t>
            </a:r>
            <a:r>
              <a:rPr lang="cs-CZ" sz="1600" dirty="0" smtClean="0">
                <a:hlinkClick r:id="rId16"/>
              </a:rPr>
              <a:t>://es.</a:t>
            </a:r>
            <a:r>
              <a:rPr lang="cs-CZ" sz="1600" dirty="0" err="1" smtClean="0">
                <a:hlinkClick r:id="rId16"/>
              </a:rPr>
              <a:t>wikipedia.org</a:t>
            </a:r>
            <a:r>
              <a:rPr lang="cs-CZ" sz="1600" dirty="0" smtClean="0">
                <a:hlinkClick r:id="rId16"/>
              </a:rPr>
              <a:t>/</a:t>
            </a:r>
            <a:r>
              <a:rPr lang="cs-CZ" sz="1600" dirty="0" err="1" smtClean="0">
                <a:hlinkClick r:id="rId16"/>
              </a:rPr>
              <a:t>wiki</a:t>
            </a:r>
            <a:r>
              <a:rPr lang="cs-CZ" sz="1600" dirty="0" smtClean="0">
                <a:hlinkClick r:id="rId16"/>
              </a:rPr>
              <a:t>/La_</a:t>
            </a:r>
            <a:r>
              <a:rPr lang="cs-CZ" sz="1600" dirty="0" err="1" smtClean="0">
                <a:hlinkClick r:id="rId16"/>
              </a:rPr>
              <a:t>Santa</a:t>
            </a:r>
            <a:r>
              <a:rPr lang="cs-CZ" sz="1600" dirty="0" smtClean="0">
                <a:hlinkClick r:id="rId16"/>
              </a:rPr>
              <a:t>_Cena_(Juan_de_</a:t>
            </a:r>
            <a:r>
              <a:rPr lang="cs-CZ" sz="1600" dirty="0" err="1" smtClean="0">
                <a:hlinkClick r:id="rId16"/>
              </a:rPr>
              <a:t>Juanes</a:t>
            </a:r>
            <a:r>
              <a:rPr lang="cs-CZ" sz="1600" dirty="0" smtClean="0">
                <a:hlinkClick r:id="rId16"/>
              </a:rPr>
              <a:t>)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7"/>
              </a:rPr>
              <a:t>http</a:t>
            </a:r>
            <a:r>
              <a:rPr lang="cs-CZ" sz="1600" dirty="0" smtClean="0">
                <a:hlinkClick r:id="rId17"/>
              </a:rPr>
              <a:t>://www.</a:t>
            </a:r>
            <a:r>
              <a:rPr lang="cs-CZ" sz="1600" dirty="0" err="1" smtClean="0">
                <a:hlinkClick r:id="rId17"/>
              </a:rPr>
              <a:t>biografiasyvidas.com</a:t>
            </a:r>
            <a:r>
              <a:rPr lang="cs-CZ" sz="1600" dirty="0" smtClean="0">
                <a:hlinkClick r:id="rId17"/>
              </a:rPr>
              <a:t>/</a:t>
            </a:r>
            <a:r>
              <a:rPr lang="cs-CZ" sz="1600" dirty="0" err="1" smtClean="0">
                <a:hlinkClick r:id="rId17"/>
              </a:rPr>
              <a:t>biografia</a:t>
            </a:r>
            <a:r>
              <a:rPr lang="cs-CZ" sz="1600" dirty="0" smtClean="0">
                <a:hlinkClick r:id="rId17"/>
              </a:rPr>
              <a:t>/j/</a:t>
            </a:r>
            <a:r>
              <a:rPr lang="cs-CZ" sz="1600" dirty="0" err="1" smtClean="0">
                <a:hlinkClick r:id="rId17"/>
              </a:rPr>
              <a:t>juan</a:t>
            </a:r>
            <a:r>
              <a:rPr lang="cs-CZ" sz="1600" dirty="0" smtClean="0">
                <a:hlinkClick r:id="rId17"/>
              </a:rPr>
              <a:t>_</a:t>
            </a:r>
            <a:r>
              <a:rPr lang="cs-CZ" sz="1600" dirty="0" err="1" smtClean="0">
                <a:hlinkClick r:id="rId17"/>
              </a:rPr>
              <a:t>dejuanes.htm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8"/>
              </a:rPr>
              <a:t>http</a:t>
            </a:r>
            <a:r>
              <a:rPr lang="cs-CZ" sz="1600" dirty="0" smtClean="0">
                <a:hlinkClick r:id="rId18"/>
              </a:rPr>
              <a:t>://cs.wikipedia.org/wiki/Jacopo_Bassano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19"/>
              </a:rPr>
              <a:t>http</a:t>
            </a:r>
            <a:r>
              <a:rPr lang="cs-CZ" sz="1600" dirty="0" smtClean="0">
                <a:hlinkClick r:id="rId19"/>
              </a:rPr>
              <a:t>://en.wikipedia.org/wiki/Jacopo_Bassano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20"/>
              </a:rPr>
              <a:t>http</a:t>
            </a:r>
            <a:r>
              <a:rPr lang="cs-CZ" sz="1600" dirty="0" smtClean="0">
                <a:hlinkClick r:id="rId20"/>
              </a:rPr>
              <a:t>://</a:t>
            </a:r>
            <a:r>
              <a:rPr lang="cs-CZ" sz="1600" dirty="0" smtClean="0">
                <a:hlinkClick r:id="rId20"/>
              </a:rPr>
              <a:t>www.</a:t>
            </a:r>
            <a:r>
              <a:rPr lang="cs-CZ" sz="1600" dirty="0" err="1" smtClean="0">
                <a:hlinkClick r:id="rId20"/>
              </a:rPr>
              <a:t>artmuseum.cz</a:t>
            </a:r>
            <a:r>
              <a:rPr lang="cs-CZ" sz="1600" dirty="0" smtClean="0">
                <a:hlinkClick r:id="rId20"/>
              </a:rPr>
              <a:t>/</a:t>
            </a:r>
            <a:r>
              <a:rPr lang="cs-CZ" sz="1600" dirty="0" err="1" smtClean="0">
                <a:hlinkClick r:id="rId20"/>
              </a:rPr>
              <a:t>umelec.php</a:t>
            </a:r>
            <a:r>
              <a:rPr lang="cs-CZ" sz="1600" dirty="0" smtClean="0">
                <a:hlinkClick r:id="rId20"/>
              </a:rPr>
              <a:t>?</a:t>
            </a:r>
            <a:r>
              <a:rPr lang="cs-CZ" sz="1600" dirty="0" err="1" smtClean="0">
                <a:hlinkClick r:id="rId20"/>
              </a:rPr>
              <a:t>art</a:t>
            </a:r>
            <a:r>
              <a:rPr lang="cs-CZ" sz="1600" dirty="0" smtClean="0">
                <a:hlinkClick r:id="rId20"/>
              </a:rPr>
              <a:t>_id=140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hlinkClick r:id="rId21"/>
              </a:rPr>
              <a:t>http://www.</a:t>
            </a:r>
            <a:r>
              <a:rPr lang="cs-CZ" sz="1600" dirty="0" err="1" smtClean="0">
                <a:hlinkClick r:id="rId21"/>
              </a:rPr>
              <a:t>artmuseum.cz</a:t>
            </a:r>
            <a:r>
              <a:rPr lang="cs-CZ" sz="1600" dirty="0" smtClean="0">
                <a:hlinkClick r:id="rId21"/>
              </a:rPr>
              <a:t>/</a:t>
            </a:r>
            <a:r>
              <a:rPr lang="cs-CZ" sz="1600" dirty="0" err="1" smtClean="0">
                <a:hlinkClick r:id="rId21"/>
              </a:rPr>
              <a:t>umelec.php</a:t>
            </a:r>
            <a:r>
              <a:rPr lang="cs-CZ" sz="1600" dirty="0" smtClean="0">
                <a:hlinkClick r:id="rId21"/>
              </a:rPr>
              <a:t>?</a:t>
            </a:r>
            <a:r>
              <a:rPr lang="cs-CZ" sz="1600" dirty="0" err="1" smtClean="0">
                <a:hlinkClick r:id="rId21"/>
              </a:rPr>
              <a:t>art</a:t>
            </a:r>
            <a:r>
              <a:rPr lang="cs-CZ" sz="1600" dirty="0" smtClean="0">
                <a:hlinkClick r:id="rId21"/>
              </a:rPr>
              <a:t>_id=676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Zpracovali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2208201"/>
            <a:ext cx="9071640" cy="126252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800" dirty="0" smtClean="0"/>
              <a:t>David Falešník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800" dirty="0" smtClean="0"/>
              <a:t>Patrik Bílý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800" dirty="0" smtClean="0"/>
              <a:t>Jakub Mach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800" dirty="0" smtClean="0"/>
              <a:t>Petr Ježek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800" dirty="0" smtClean="0"/>
              <a:t>Antonín Dvořák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800" dirty="0" smtClean="0"/>
              <a:t>Daniel Vodička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latin typeface="+mj-lt"/>
              </a:rPr>
              <a:t>Historie Leonardova díla</a:t>
            </a:r>
            <a:endParaRPr lang="cs-CZ" sz="4400" b="1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68280" y="1422383"/>
            <a:ext cx="9071640" cy="3429024"/>
          </a:xfrm>
        </p:spPr>
        <p:txBody>
          <a:bodyPr/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Leonardo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začal na díle pracovat kolem roku 1495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Dílo bylo součástí renovace kostela</a:t>
            </a:r>
          </a:p>
          <a:p>
            <a:pPr>
              <a:buSzPct val="85000"/>
            </a:pPr>
            <a:r>
              <a:rPr lang="cs-CZ" sz="3200" b="1" dirty="0" err="1" smtClean="0">
                <a:latin typeface="Calibri" pitchFamily="34" charset="0"/>
                <a:cs typeface="Calibri" pitchFamily="34" charset="0"/>
              </a:rPr>
              <a:t>Santa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 Maria </a:t>
            </a:r>
            <a:r>
              <a:rPr lang="cs-CZ" sz="3200" b="1" dirty="0" err="1" smtClean="0">
                <a:latin typeface="Calibri" pitchFamily="34" charset="0"/>
                <a:cs typeface="Calibri" pitchFamily="34" charset="0"/>
              </a:rPr>
              <a:t>delle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dirty="0" err="1" smtClean="0">
                <a:latin typeface="Calibri" pitchFamily="34" charset="0"/>
                <a:cs typeface="Calibri" pitchFamily="34" charset="0"/>
              </a:rPr>
              <a:t>Grazie</a:t>
            </a:r>
            <a:r>
              <a:rPr lang="cs-CZ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a bylo objednáno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Leonardo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vým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patronem a Milánským vévodou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Ludovic</a:t>
            </a:r>
            <a:r>
              <a:rPr lang="cs-CZ" sz="3200" b="1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Sforz</a:t>
            </a:r>
            <a:r>
              <a:rPr lang="cs-CZ" sz="3200" b="1" dirty="0" err="1" smtClean="0">
                <a:latin typeface="Calibri" pitchFamily="34" charset="0"/>
                <a:cs typeface="Calibri" pitchFamily="34" charset="0"/>
              </a:rPr>
              <a:t>em</a:t>
            </a:r>
            <a:endParaRPr lang="cs-CZ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Bylo navrženo, aby dílo bylo umístěno na čelní stěně</a:t>
            </a:r>
          </a:p>
          <a:p>
            <a:pPr>
              <a:buSzPct val="85000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refektáře</a:t>
            </a:r>
            <a:endParaRPr lang="cs-CZ" sz="3200" b="1" dirty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</a:pPr>
            <a:endParaRPr lang="cs-CZ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Porovnání</a:t>
            </a:r>
            <a:r>
              <a:rPr kumimoji="0" lang="cs-CZ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děl jiných autorů 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kern="0" baseline="0" dirty="0" smtClean="0">
                <a:solidFill>
                  <a:sysClr val="windowText" lastClr="000000"/>
                </a:solidFill>
                <a:latin typeface="+mj-lt"/>
              </a:rPr>
              <a:t>Leonardovým</a:t>
            </a:r>
            <a:r>
              <a:rPr lang="cs-CZ" sz="4400" kern="0" dirty="0" smtClean="0">
                <a:solidFill>
                  <a:sysClr val="windowText" lastClr="000000"/>
                </a:solidFill>
                <a:latin typeface="+mj-lt"/>
              </a:rPr>
              <a:t> dílem</a:t>
            </a:r>
            <a:endParaRPr kumimoji="0" lang="cs-CZ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8280" y="2065325"/>
            <a:ext cx="90011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Autoři:</a:t>
            </a:r>
          </a:p>
          <a:p>
            <a:pPr lvl="1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Fra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Angelica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i="1" dirty="0" smtClean="0">
                <a:latin typeface="Calibri" pitchFamily="34" charset="0"/>
                <a:cs typeface="Calibri" pitchFamily="34" charset="0"/>
              </a:rPr>
              <a:t>(15. století)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Domenico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Ghirlandaio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i="1" dirty="0" smtClean="0">
                <a:latin typeface="Calibri" pitchFamily="34" charset="0"/>
                <a:cs typeface="Calibri" pitchFamily="34" charset="0"/>
              </a:rPr>
              <a:t>(15. století)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Jacopo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Bassano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i="1" dirty="0" smtClean="0">
                <a:latin typeface="Calibri" pitchFamily="34" charset="0"/>
                <a:cs typeface="Calibri" pitchFamily="34" charset="0"/>
              </a:rPr>
              <a:t>(16. století)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Juan de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Juanes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i="1" dirty="0" smtClean="0">
                <a:latin typeface="Calibri" pitchFamily="34" charset="0"/>
                <a:cs typeface="Calibri" pitchFamily="34" charset="0"/>
              </a:rPr>
              <a:t>(16. století)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Paolo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Veronese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i="1" dirty="0" smtClean="0">
                <a:latin typeface="Calibri" pitchFamily="34" charset="0"/>
                <a:cs typeface="Calibri" pitchFamily="34" charset="0"/>
              </a:rPr>
              <a:t>(16. století)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Simon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Ushakov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i="1" dirty="0" smtClean="0">
                <a:latin typeface="Calibri" pitchFamily="34" charset="0"/>
                <a:cs typeface="Calibri" pitchFamily="34" charset="0"/>
              </a:rPr>
              <a:t>(17. století)</a:t>
            </a:r>
          </a:p>
          <a:p>
            <a:pPr lvl="1">
              <a:buFont typeface="Wingdings" pitchFamily="2" charset="2"/>
              <a:buChar char="§"/>
            </a:pPr>
            <a:endParaRPr lang="cs-CZ" sz="3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err="1" smtClean="0">
                <a:latin typeface="+mj-lt"/>
              </a:rPr>
              <a:t>Fra</a:t>
            </a:r>
            <a:r>
              <a:rPr lang="cs-CZ" sz="4400" b="1" dirty="0" smtClean="0">
                <a:latin typeface="+mj-lt"/>
              </a:rPr>
              <a:t> </a:t>
            </a:r>
            <a:r>
              <a:rPr lang="cs-CZ" sz="4400" b="1" dirty="0" err="1" smtClean="0">
                <a:latin typeface="+mj-lt"/>
              </a:rPr>
              <a:t>Angelica</a:t>
            </a:r>
            <a:endParaRPr lang="cs-CZ" sz="4400" b="1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2351077"/>
            <a:ext cx="9071640" cy="1262520"/>
          </a:xfrm>
        </p:spPr>
        <p:txBody>
          <a:bodyPr/>
          <a:lstStyle/>
          <a:p>
            <a:pPr lvl="0">
              <a:buSzPct val="85000"/>
              <a:buFont typeface="Wingdings" pitchFamily="2" charset="2"/>
              <a:buChar char="§"/>
            </a:pPr>
            <a:r>
              <a:rPr lang="cs-CZ" sz="3200" dirty="0"/>
              <a:t> </a:t>
            </a:r>
            <a:r>
              <a:rPr lang="cs-CZ" sz="3200" dirty="0" smtClean="0"/>
              <a:t>Narozen 1395 (</a:t>
            </a:r>
            <a:r>
              <a:rPr lang="cs-CZ" sz="3200" dirty="0" err="1" smtClean="0"/>
              <a:t>Vicchio</a:t>
            </a:r>
            <a:r>
              <a:rPr lang="cs-CZ" sz="3200" dirty="0" smtClean="0"/>
              <a:t> </a:t>
            </a:r>
            <a:r>
              <a:rPr lang="cs-CZ" sz="3200" dirty="0" err="1" smtClean="0"/>
              <a:t>di</a:t>
            </a:r>
            <a:r>
              <a:rPr lang="cs-CZ" sz="3200" dirty="0" smtClean="0"/>
              <a:t> </a:t>
            </a:r>
            <a:r>
              <a:rPr lang="cs-CZ" sz="3200" dirty="0" err="1" smtClean="0"/>
              <a:t>Mugello</a:t>
            </a:r>
            <a:r>
              <a:rPr lang="cs-CZ" sz="3200" dirty="0" smtClean="0"/>
              <a:t>) –</a:t>
            </a:r>
          </a:p>
          <a:p>
            <a:pPr lvl="1">
              <a:buSzPct val="85000"/>
              <a:buFont typeface="Wingdings" pitchFamily="2" charset="2"/>
              <a:buChar char="§"/>
            </a:pPr>
            <a:r>
              <a:rPr lang="cs-CZ" sz="3200" dirty="0" smtClean="0"/>
              <a:t> Zemřel 18. února 1455 (Řím)</a:t>
            </a:r>
          </a:p>
          <a:p>
            <a:pPr lvl="0">
              <a:buSzPct val="85000"/>
              <a:buFont typeface="Wingdings" pitchFamily="2" charset="2"/>
              <a:buChar char="§"/>
            </a:pPr>
            <a:r>
              <a:rPr lang="cs-CZ" sz="3200" dirty="0" smtClean="0"/>
              <a:t> Vlastním jménem </a:t>
            </a:r>
            <a:r>
              <a:rPr lang="cs-CZ" sz="3200" dirty="0" err="1" smtClean="0"/>
              <a:t>Guido</a:t>
            </a:r>
            <a:r>
              <a:rPr lang="cs-CZ" sz="3200" dirty="0" smtClean="0"/>
              <a:t> </a:t>
            </a:r>
            <a:r>
              <a:rPr lang="cs-CZ" sz="3200" dirty="0" err="1" smtClean="0"/>
              <a:t>di</a:t>
            </a:r>
            <a:r>
              <a:rPr lang="cs-CZ" sz="3200" dirty="0" smtClean="0"/>
              <a:t> </a:t>
            </a:r>
            <a:r>
              <a:rPr lang="cs-CZ" sz="3200" dirty="0" err="1" smtClean="0"/>
              <a:t>Pietro</a:t>
            </a:r>
            <a:endParaRPr lang="cs-CZ" sz="3200" dirty="0" smtClean="0"/>
          </a:p>
          <a:p>
            <a:pPr lvl="0">
              <a:buSzPct val="85000"/>
              <a:buFont typeface="Wingdings" pitchFamily="2" charset="2"/>
              <a:buChar char="§"/>
            </a:pPr>
            <a:r>
              <a:rPr lang="cs-CZ" sz="3200" dirty="0" smtClean="0"/>
              <a:t> Italský mnich a malíř rané renesance.</a:t>
            </a:r>
          </a:p>
          <a:p>
            <a:pPr lvl="0">
              <a:buSzPct val="85000"/>
              <a:buFont typeface="Wingdings" pitchFamily="2" charset="2"/>
              <a:buChar char="§"/>
            </a:pPr>
            <a:endParaRPr lang="cs-CZ" sz="3200" dirty="0"/>
          </a:p>
        </p:txBody>
      </p:sp>
      <p:pic>
        <p:nvPicPr>
          <p:cNvPr id="5" name="Picture 2" descr="Soubor:Fra Angelico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28" y="3994151"/>
            <a:ext cx="2428892" cy="329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Poslední večeře Páně</a:t>
            </a:r>
            <a:endParaRPr lang="cs-CZ" sz="4400" dirty="0">
              <a:latin typeface="+mj-lt"/>
            </a:endParaRPr>
          </a:p>
        </p:txBody>
      </p:sp>
      <p:pic>
        <p:nvPicPr>
          <p:cNvPr id="5" name="Picture 2" descr="Soubor:Comunione degli apostoli, cella 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22" y="1391946"/>
            <a:ext cx="7921013" cy="603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Porovnání s Leonardovým dílem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3279771"/>
            <a:ext cx="9071640" cy="1262520"/>
          </a:xfrm>
        </p:spPr>
        <p:txBody>
          <a:bodyPr/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Stůl je bílý, řádně uspořádaný a prostřený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Apoštolové mají kolem hlavy svatozář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Také vidíme více světla a radosti  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Každá postava působí klidně, žádné výrazné emoce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Ježíš jediný stojí 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 b="1" dirty="0" err="1"/>
              <a:t>Domenico</a:t>
            </a:r>
            <a:r>
              <a:rPr lang="cs-CZ" sz="4400" b="1" dirty="0"/>
              <a:t> </a:t>
            </a:r>
            <a:r>
              <a:rPr lang="cs-CZ" sz="4400" b="1" dirty="0" err="1" smtClean="0"/>
              <a:t>Ghirlandaio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" name="TextovéPole 3"/>
          <p:cNvSpPr txBox="1"/>
          <p:nvPr/>
        </p:nvSpPr>
        <p:spPr>
          <a:xfrm>
            <a:off x="682594" y="1708135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Narozen 1449 (Florencie) – Zemřel 11. ledna 1494 (Florencie)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Renesanční malíř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Florentská škola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Jedním z jeho žáků byl i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Michelangelo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Buonarroti</a:t>
            </a: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>
                <a:latin typeface="+mj-lt"/>
              </a:rPr>
              <a:t>Popis díla</a:t>
            </a:r>
            <a:endParaRPr lang="cs-CZ" sz="4400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539718" y="2136763"/>
            <a:ext cx="9071640" cy="2357454"/>
          </a:xfrm>
        </p:spPr>
        <p:txBody>
          <a:bodyPr/>
          <a:lstStyle/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Období – 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Italská renesance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Dokončeno v roce 1480 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Freska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 o velikosti 400 x 880 cm</a:t>
            </a:r>
          </a:p>
          <a:p>
            <a:pPr>
              <a:buSzPct val="85000"/>
              <a:buFont typeface="Wingdings" pitchFamily="2" charset="2"/>
              <a:buChar char="§"/>
            </a:pPr>
            <a:r>
              <a:rPr lang="cs-CZ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Umístěn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í: klášter </a:t>
            </a:r>
            <a:r>
              <a:rPr lang="cs-CZ" sz="3200" dirty="0" err="1" smtClean="0">
                <a:latin typeface="Calibri" pitchFamily="34" charset="0"/>
                <a:cs typeface="Calibri" pitchFamily="34" charset="0"/>
              </a:rPr>
              <a:t>Ognissanti</a:t>
            </a:r>
            <a:r>
              <a:rPr lang="cs-CZ" sz="3200" dirty="0" smtClean="0">
                <a:latin typeface="Calibri" pitchFamily="34" charset="0"/>
                <a:cs typeface="Calibri" pitchFamily="34" charset="0"/>
              </a:rPr>
              <a:t>, Florencie</a:t>
            </a:r>
          </a:p>
          <a:p>
            <a:pPr>
              <a:buSzPct val="85000"/>
              <a:buFont typeface="Wingdings" pitchFamily="2" charset="2"/>
              <a:buChar char="§"/>
            </a:pPr>
            <a:endParaRPr lang="cs-CZ" sz="32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85000"/>
              <a:buFont typeface="Wingdings" pitchFamily="2" charset="2"/>
              <a:buChar char="§"/>
            </a:pP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1022</Words>
  <PresentationFormat>Vlastní</PresentationFormat>
  <Paragraphs>200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Snímek 1</vt:lpstr>
      <vt:lpstr>Snímek 2</vt:lpstr>
      <vt:lpstr>Historie Leonardova díla</vt:lpstr>
      <vt:lpstr>Snímek 4</vt:lpstr>
      <vt:lpstr>Fra Angelica</vt:lpstr>
      <vt:lpstr>Poslední večeře Páně</vt:lpstr>
      <vt:lpstr>Porovnání s Leonardovým dílem</vt:lpstr>
      <vt:lpstr>Snímek 8</vt:lpstr>
      <vt:lpstr>Popis díla</vt:lpstr>
      <vt:lpstr>Poslední večeře Páně</vt:lpstr>
      <vt:lpstr>Porovnání s Leonardovým dílem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Porovnání s Leonardovým dílem</vt:lpstr>
      <vt:lpstr>Snímek 21</vt:lpstr>
      <vt:lpstr>Snímek 22</vt:lpstr>
      <vt:lpstr>Snímek 23</vt:lpstr>
      <vt:lpstr>Simon Ushakov</vt:lpstr>
      <vt:lpstr>Poslední večeře páně</vt:lpstr>
      <vt:lpstr>Porovnání oproti Leonardovu dílu</vt:lpstr>
      <vt:lpstr>Zdroje a reference</vt:lpstr>
      <vt:lpstr>Zpracovali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polivka</dc:creator>
  <cp:lastModifiedBy>Microsoft</cp:lastModifiedBy>
  <cp:revision>182</cp:revision>
  <dcterms:modified xsi:type="dcterms:W3CDTF">2013-11-26T20:38:15Z</dcterms:modified>
</cp:coreProperties>
</file>