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5"/>
  </p:notesMasterIdLst>
  <p:handoutMasterIdLst>
    <p:handoutMasterId r:id="rId16"/>
  </p:handoutMasterIdLst>
  <p:sldIdLst>
    <p:sldId id="266" r:id="rId2"/>
    <p:sldId id="259" r:id="rId3"/>
    <p:sldId id="260" r:id="rId4"/>
    <p:sldId id="257" r:id="rId5"/>
    <p:sldId id="258" r:id="rId6"/>
    <p:sldId id="261" r:id="rId7"/>
    <p:sldId id="267" r:id="rId8"/>
    <p:sldId id="270" r:id="rId9"/>
    <p:sldId id="273" r:id="rId10"/>
    <p:sldId id="272" r:id="rId11"/>
    <p:sldId id="271" r:id="rId12"/>
    <p:sldId id="262" r:id="rId13"/>
    <p:sldId id="264" r:id="rId14"/>
  </p:sldIdLst>
  <p:sldSz cx="9144000" cy="6858000" type="screen4x3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SimSun" pitchFamily="2"/>
              <a:cs typeface="Mangal" pitchFamily="2"/>
            </a:endParaRPr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SimSun" pitchFamily="2"/>
              <a:cs typeface="Mangal" pitchFamily="2"/>
            </a:endParaRPr>
          </a:p>
        </p:txBody>
      </p:sp>
      <p:sp>
        <p:nvSpPr>
          <p:cNvPr id="4" name="Zástupný symbol pro zápatí 3"/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SimSun" pitchFamily="2"/>
              <a:cs typeface="Mangal" pitchFamily="2"/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0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2F21C88-F1A6-4ABD-B5F9-2E374D7D6CAA}" type="slidenum">
              <a:t>‹#›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SimSun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913733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endParaRPr lang="cs-CZ"/>
          </a:p>
        </p:txBody>
      </p:sp>
      <p:sp>
        <p:nvSpPr>
          <p:cNvPr id="4" name="Zástupný symbol pro záhlaví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C7481BAD-FECA-4057-98D7-4FA97B830D7C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7173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cs-CZ" sz="2000" b="0" i="0" u="none" strike="noStrike" kern="1200" cap="none" spc="0" baseline="0">
        <a:solidFill>
          <a:srgbClr val="000000"/>
        </a:solidFill>
        <a:uFillTx/>
        <a:latin typeface="Arial" pitchFamily="18"/>
        <a:ea typeface="SimSun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80CB26-837A-45B5-90CE-0E0B1BBBD44F}" type="datetime1">
              <a:rPr lang="cs-CZ" smtClean="0"/>
              <a:t>16.1.2014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cs-CZ" smtClean="0"/>
              <a:t>skupina Epsilon 2.B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BC9B184-FF61-44A0-ADE9-443CA78D538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FAB1D4F1-5DC3-4503-9DBE-56C1250C4812}" type="datetime1">
              <a:rPr lang="cs-CZ" smtClean="0"/>
              <a:t>16.1.2014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cs-CZ" smtClean="0"/>
              <a:t>skupina Epsilon 2.B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7955F02-5923-4421-A7A5-54894319CAA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DCBE9E5-21BE-4CAF-81A1-C64677670854}" type="datetime1">
              <a:rPr lang="cs-CZ" smtClean="0"/>
              <a:t>16.1.2014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cs-CZ" smtClean="0"/>
              <a:t>skupina Epsilon 2.B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69C7D1A-AE85-4E13-B48A-CF3F6688FD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045CC7D4-4D3A-4E87-935D-D5BF0A523A06}" type="datetime1">
              <a:rPr lang="cs-CZ" smtClean="0"/>
              <a:t>16.1.2014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cs-CZ" smtClean="0"/>
              <a:t>skupina Epsilon 2.B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323CC1A-844A-44E9-AE5E-F6FDBCF5EA4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18281ED-CED7-485A-8B00-0F770DDF35E5}" type="datetime1">
              <a:rPr lang="cs-CZ" smtClean="0"/>
              <a:t>16.1.2014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cs-CZ" smtClean="0"/>
              <a:t>skupina Epsilon 2.B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A2C682E-2DE8-455D-A585-B1F1DDE15FE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E9C336FB-B955-4BF8-818E-78357FBDCEF9}" type="datetime1">
              <a:rPr lang="cs-CZ" smtClean="0"/>
              <a:t>16.1.2014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cs-CZ" smtClean="0"/>
              <a:t>skupina Epsilon 2.B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A67114C-61B6-4DEE-8B48-1566E588723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CCD71435-815B-4948-97AB-243A30F3460D}" type="datetime1">
              <a:rPr lang="cs-CZ" smtClean="0"/>
              <a:t>16.1.2014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cs-CZ" smtClean="0"/>
              <a:t>skupina Epsilon 2.B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1811B0B-6252-44FB-8A73-B93A4F509A1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D60890D-BB60-452C-919E-22BBB4CAA832}" type="datetime1">
              <a:rPr lang="cs-CZ" smtClean="0"/>
              <a:t>16.1.2014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cs-CZ" smtClean="0"/>
              <a:t>skupina Epsilon 2.B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D30BE51-A02E-4FCC-8310-DB54A74624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02F016A-D444-46F4-85DA-9D49B5D0C38D}" type="datetime1">
              <a:rPr lang="cs-CZ" smtClean="0"/>
              <a:t>16.1.2014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cs-CZ" smtClean="0"/>
              <a:t>skupina Epsilon 2.B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57D532B-C053-4F09-B806-4D2FE109107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05F84C81-8407-4680-AAAF-1AC964154A9F}" type="datetime1">
              <a:rPr lang="cs-CZ" smtClean="0"/>
              <a:t>16.1.2014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cs-CZ" smtClean="0"/>
              <a:t>skupina Epsilon 2.B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31AFD91-CF09-4FAB-A486-DA3F04B503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0A4070D7-2E3E-4CDC-AC2A-DA1F566E62D9}" type="datetime1">
              <a:rPr lang="cs-CZ" smtClean="0"/>
              <a:t>16.1.2014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cs-CZ" smtClean="0"/>
              <a:t>skupina Epsilon 2.B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A676C28-5962-48C9-A725-E39D16D9BD8D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fld id="{DB2A8ED7-DABC-4A06-B2B1-5F4F87A82BE7}" type="datetime1">
              <a:rPr lang="cs-CZ" smtClean="0"/>
              <a:t>16.1.2014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cs-CZ" smtClean="0"/>
              <a:t>skupina Epsilon 2.B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fld id="{DC74A96A-6A37-45DB-BB89-B834F971F2F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ky-jazyk.cz/ctenarsky-denik/dan-brown/sifra-mistra-leonarda-4.html#ixzz2pXVrgEzH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sms.cz/film/sifra-mistra-leonarda" TargetMode="External"/><Relationship Id="rId5" Type="http://schemas.openxmlformats.org/officeDocument/2006/relationships/hyperlink" Target="http://www.matrix-2001.cz/clanek-detail/2841-rosslynska-kaple-fakta-a-smyslenky-1/" TargetMode="External"/><Relationship Id="rId4" Type="http://schemas.openxmlformats.org/officeDocument/2006/relationships/hyperlink" Target="http://www.wikipedia.org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755576" y="2132856"/>
            <a:ext cx="7175351" cy="2736304"/>
          </a:xfrm>
        </p:spPr>
        <p:txBody>
          <a:bodyPr/>
          <a:lstStyle/>
          <a:p>
            <a:pPr marL="182880" indent="0">
              <a:buNone/>
            </a:pPr>
            <a:r>
              <a:rPr lang="cs-CZ" sz="4800" dirty="0" smtClean="0"/>
              <a:t>Šifra mistra</a:t>
            </a:r>
            <a:r>
              <a:rPr lang="en-US" sz="4800" dirty="0" smtClean="0"/>
              <a:t> </a:t>
            </a:r>
            <a:r>
              <a:rPr lang="cs-CZ" sz="4800" dirty="0" smtClean="0"/>
              <a:t>Leonarda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Postavy</a:t>
            </a:r>
            <a:r>
              <a:rPr lang="en-US" dirty="0" smtClean="0"/>
              <a:t> a m</a:t>
            </a:r>
            <a:r>
              <a:rPr lang="cs-CZ" dirty="0" err="1" smtClean="0"/>
              <a:t>ísta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971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cs-CZ" smtClean="0"/>
              <a:t>skupina Epsilon 2.B</a:t>
            </a:r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955175" cy="1577112"/>
          </a:xfrm>
        </p:spPr>
        <p:txBody>
          <a:bodyPr/>
          <a:lstStyle/>
          <a:p>
            <a:pPr marL="0" indent="0">
              <a:buNone/>
            </a:pPr>
            <a:r>
              <a:rPr lang="cs-CZ" b="0" dirty="0" err="1">
                <a:effectLst/>
              </a:rPr>
              <a:t>Westminster</a:t>
            </a:r>
            <a:r>
              <a:rPr lang="cs-CZ" b="0" dirty="0">
                <a:effectLst/>
              </a:rPr>
              <a:t> </a:t>
            </a:r>
            <a:r>
              <a:rPr lang="cs-CZ" b="0" dirty="0" smtClean="0">
                <a:effectLst/>
              </a:rPr>
              <a:t> </a:t>
            </a:r>
            <a:r>
              <a:rPr lang="cs-CZ" b="0" dirty="0" err="1" smtClean="0">
                <a:effectLst/>
              </a:rPr>
              <a:t>Abbey</a:t>
            </a:r>
            <a:r>
              <a:rPr lang="cs-CZ" b="0" dirty="0" smtClean="0">
                <a:effectLst/>
              </a:rPr>
              <a:t> (opatství)</a:t>
            </a:r>
            <a:r>
              <a:rPr lang="cs-CZ" b="0" dirty="0">
                <a:effectLst/>
              </a:rPr>
              <a:t/>
            </a:r>
            <a:br>
              <a:rPr lang="cs-CZ" b="0" dirty="0">
                <a:effectLst/>
              </a:rPr>
            </a:b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3"/>
          </p:nvPr>
        </p:nvSpPr>
        <p:spPr>
          <a:xfrm>
            <a:off x="0" y="692696"/>
            <a:ext cx="9144000" cy="381642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sz="2800" dirty="0" smtClean="0"/>
              <a:t> chrám Anglikánské církve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/>
              <a:t> </a:t>
            </a:r>
            <a:r>
              <a:rPr lang="cs-CZ" sz="2800" dirty="0" smtClean="0"/>
              <a:t>Londýn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/>
              <a:t> </a:t>
            </a:r>
            <a:r>
              <a:rPr lang="cs-CZ" sz="2800" dirty="0" smtClean="0"/>
              <a:t>korunovace, svatby, poslední odpočinek panovníků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/>
              <a:t> </a:t>
            </a:r>
            <a:r>
              <a:rPr lang="cs-CZ" sz="2800" dirty="0" smtClean="0"/>
              <a:t>pohřbení např.: Isaac Newton, </a:t>
            </a:r>
            <a:r>
              <a:rPr lang="cs-CZ" sz="2800" dirty="0"/>
              <a:t>C</a:t>
            </a:r>
            <a:r>
              <a:rPr lang="cs-CZ" sz="2800" dirty="0" smtClean="0"/>
              <a:t>harles </a:t>
            </a:r>
            <a:r>
              <a:rPr lang="cs-CZ" sz="2800" dirty="0"/>
              <a:t>D</a:t>
            </a:r>
            <a:r>
              <a:rPr lang="cs-CZ" sz="2800" dirty="0" smtClean="0"/>
              <a:t>arwin, Charles Dickens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370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cs-CZ" smtClean="0"/>
              <a:t>skupina Epsilon 2.B</a:t>
            </a:r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844824"/>
            <a:ext cx="5280586" cy="3960440"/>
          </a:xfrm>
        </p:spPr>
      </p:pic>
      <p:sp>
        <p:nvSpPr>
          <p:cNvPr id="6" name="TextovéPole 5"/>
          <p:cNvSpPr txBox="1"/>
          <p:nvPr/>
        </p:nvSpPr>
        <p:spPr>
          <a:xfrm>
            <a:off x="1965053" y="476672"/>
            <a:ext cx="4968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 smtClean="0"/>
              <a:t>Westminster</a:t>
            </a:r>
            <a:r>
              <a:rPr lang="cs-CZ" sz="2800" dirty="0" smtClean="0"/>
              <a:t> </a:t>
            </a:r>
            <a:r>
              <a:rPr lang="cs-CZ" sz="2800" dirty="0" err="1"/>
              <a:t>A</a:t>
            </a:r>
            <a:r>
              <a:rPr lang="cs-CZ" sz="2800" dirty="0" err="1" smtClean="0"/>
              <a:t>bbey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797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Zajímavo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cs-CZ" smtClean="0"/>
              <a:t>skupina Epsilon 2.B</a:t>
            </a:r>
            <a:endParaRPr lang="cs-CZ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914400" y="4797425"/>
            <a:ext cx="8229600" cy="1143000"/>
          </a:xfrm>
        </p:spPr>
        <p:txBody>
          <a:bodyPr/>
          <a:lstStyle/>
          <a:p>
            <a:pPr lvl="0">
              <a:buNone/>
            </a:pPr>
            <a:r>
              <a:rPr lang="cs-CZ" dirty="0" smtClean="0"/>
              <a:t>Místa z natáčení</a:t>
            </a:r>
            <a:endParaRPr lang="cs-CZ" dirty="0"/>
          </a:p>
        </p:txBody>
      </p:sp>
      <p:sp>
        <p:nvSpPr>
          <p:cNvPr id="3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836712"/>
            <a:ext cx="8229600" cy="2328863"/>
          </a:xfrm>
        </p:spPr>
        <p:txBody>
          <a:bodyPr>
            <a:spAutoFit/>
          </a:bodyPr>
          <a:lstStyle/>
          <a:p>
            <a:pPr marL="457200" lvl="0" indent="-457200">
              <a:spcBef>
                <a:spcPts val="640"/>
              </a:spcBef>
              <a:spcAft>
                <a:spcPts val="1415"/>
              </a:spcAft>
              <a:buSzPct val="100000"/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muzeum v </a:t>
            </a:r>
            <a:r>
              <a:rPr lang="cs-CZ" sz="2800" dirty="0" err="1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Louveru</a:t>
            </a:r>
            <a:r>
              <a:rPr lang="cs-CZ" sz="2800" dirty="0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 kompletně přemalované</a:t>
            </a:r>
          </a:p>
          <a:p>
            <a:pPr marL="457200" lvl="0" indent="-457200">
              <a:spcBef>
                <a:spcPts val="640"/>
              </a:spcBef>
              <a:spcAft>
                <a:spcPts val="1415"/>
              </a:spcAft>
              <a:buSzPct val="100000"/>
              <a:buFont typeface="Arial" pitchFamily="34" charset="0"/>
              <a:buChar char="•"/>
            </a:pPr>
            <a:r>
              <a:rPr lang="cs-CZ" sz="2800" dirty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m</a:t>
            </a:r>
            <a:r>
              <a:rPr lang="cs-CZ" sz="2800" dirty="0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ísta během natáčení – Paříž, Malta, Anglie</a:t>
            </a:r>
          </a:p>
          <a:p>
            <a:pPr marL="457200" lvl="0" indent="-457200">
              <a:spcBef>
                <a:spcPts val="640"/>
              </a:spcBef>
              <a:spcAft>
                <a:spcPts val="1415"/>
              </a:spcAft>
              <a:buSzPct val="100000"/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  <a:latin typeface="+mj-lt"/>
              </a:rPr>
              <a:t>u</a:t>
            </a:r>
            <a:r>
              <a:rPr lang="cs-CZ" sz="2800" dirty="0">
                <a:solidFill>
                  <a:schemeClr val="tx1"/>
                </a:solidFill>
                <a:latin typeface="+mj-lt"/>
              </a:rPr>
              <a:t> </a:t>
            </a:r>
            <a:r>
              <a:rPr lang="cs-CZ" sz="2800" dirty="0" err="1">
                <a:solidFill>
                  <a:schemeClr val="tx1"/>
                </a:solidFill>
                <a:latin typeface="+mj-lt"/>
              </a:rPr>
              <a:t>Westministerského</a:t>
            </a:r>
            <a:r>
              <a:rPr lang="cs-CZ" sz="2800" dirty="0">
                <a:solidFill>
                  <a:schemeClr val="tx1"/>
                </a:solidFill>
                <a:latin typeface="+mj-lt"/>
              </a:rPr>
              <a:t> </a:t>
            </a:r>
            <a:r>
              <a:rPr lang="cs-CZ" sz="2800" dirty="0" smtClean="0">
                <a:solidFill>
                  <a:schemeClr val="tx1"/>
                </a:solidFill>
                <a:latin typeface="+mj-lt"/>
              </a:rPr>
              <a:t>opatství při natáčení pomáhal dav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Zdro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cs-CZ" smtClean="0"/>
              <a:t>skupina Epsilon 2.B</a:t>
            </a:r>
            <a:endParaRPr lang="cs-CZ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914400" y="4149725"/>
            <a:ext cx="8229600" cy="1143000"/>
          </a:xfrm>
        </p:spPr>
        <p:txBody>
          <a:bodyPr/>
          <a:lstStyle/>
          <a:p>
            <a:pPr lvl="0">
              <a:buNone/>
            </a:pPr>
            <a:r>
              <a:rPr lang="cs-CZ" dirty="0"/>
              <a:t>Zdroje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620713"/>
            <a:ext cx="8229600" cy="4021137"/>
          </a:xfrm>
        </p:spPr>
        <p:txBody>
          <a:bodyPr>
            <a:spAutoFit/>
          </a:bodyPr>
          <a:lstStyle/>
          <a:p>
            <a:pPr marL="431999" lvl="0" indent="-323999">
              <a:spcBef>
                <a:spcPts val="0"/>
              </a:spcBef>
              <a:spcAft>
                <a:spcPts val="1415"/>
              </a:spcAft>
              <a:buSzPct val="45000"/>
              <a:buFont typeface="StarSymbol"/>
              <a:buChar char="●"/>
            </a:pPr>
            <a:r>
              <a:rPr lang="cs-CZ" sz="2400" dirty="0">
                <a:hlinkClick r:id="rId3"/>
              </a:rPr>
              <a:t>http://</a:t>
            </a:r>
            <a:r>
              <a:rPr lang="cs-CZ" sz="2400" dirty="0" smtClean="0">
                <a:hlinkClick r:id="rId3"/>
              </a:rPr>
              <a:t>www.cesky-jazyk.cz/ctenarsky-denik/dan-brown/sifra-mistra-leonarda-4.html#ixzz2pXVrgEzH</a:t>
            </a:r>
            <a:endParaRPr lang="cs-CZ" sz="2400" dirty="0" smtClean="0"/>
          </a:p>
          <a:p>
            <a:pPr marL="431999" lvl="0" indent="-323999">
              <a:spcBef>
                <a:spcPts val="0"/>
              </a:spcBef>
              <a:spcAft>
                <a:spcPts val="1415"/>
              </a:spcAft>
              <a:buSzPct val="45000"/>
              <a:buFont typeface="StarSymbol"/>
              <a:buChar char="●"/>
            </a:pPr>
            <a:r>
              <a:rPr lang="cs-CZ" sz="2400" dirty="0" smtClean="0">
                <a:solidFill>
                  <a:srgbClr val="000000"/>
                </a:solidFill>
                <a:latin typeface="Calibri" pitchFamily="18"/>
                <a:ea typeface="SimSun" pitchFamily="2"/>
                <a:cs typeface="Mangal" pitchFamily="2"/>
                <a:hlinkClick r:id="rId4"/>
              </a:rPr>
              <a:t>www.Wikipedia.org</a:t>
            </a:r>
            <a:endParaRPr lang="cs-CZ" sz="2400" dirty="0" smtClean="0">
              <a:solidFill>
                <a:srgbClr val="000000"/>
              </a:solidFill>
              <a:latin typeface="Calibri" pitchFamily="18"/>
              <a:ea typeface="SimSun" pitchFamily="2"/>
              <a:cs typeface="Mangal" pitchFamily="2"/>
            </a:endParaRPr>
          </a:p>
          <a:p>
            <a:pPr marL="431999" lvl="0" indent="-323999">
              <a:spcBef>
                <a:spcPts val="0"/>
              </a:spcBef>
              <a:spcAft>
                <a:spcPts val="1415"/>
              </a:spcAft>
              <a:buSzPct val="45000"/>
              <a:buFont typeface="StarSymbol"/>
              <a:buChar char="●"/>
            </a:pPr>
            <a:r>
              <a:rPr lang="cs-CZ" sz="2400" dirty="0">
                <a:solidFill>
                  <a:srgbClr val="000000"/>
                </a:solidFill>
                <a:latin typeface="Calibri" pitchFamily="18"/>
                <a:ea typeface="SimSun" pitchFamily="2"/>
                <a:cs typeface="Mangal" pitchFamily="2"/>
                <a:hlinkClick r:id="rId5"/>
              </a:rPr>
              <a:t>http://www.matrix-2001.cz/clanek-detail/2841-rosslynska-kaple-fakta-a-smyslenky-1</a:t>
            </a:r>
            <a:r>
              <a:rPr lang="cs-CZ" sz="2400" dirty="0" smtClean="0">
                <a:solidFill>
                  <a:srgbClr val="000000"/>
                </a:solidFill>
                <a:latin typeface="Calibri" pitchFamily="18"/>
                <a:ea typeface="SimSun" pitchFamily="2"/>
                <a:cs typeface="Mangal" pitchFamily="2"/>
                <a:hlinkClick r:id="rId5"/>
              </a:rPr>
              <a:t>/</a:t>
            </a:r>
            <a:endParaRPr lang="cs-CZ" sz="2400" dirty="0" smtClean="0">
              <a:solidFill>
                <a:srgbClr val="000000"/>
              </a:solidFill>
              <a:latin typeface="Calibri" pitchFamily="18"/>
              <a:ea typeface="SimSun" pitchFamily="2"/>
              <a:cs typeface="Mangal" pitchFamily="2"/>
            </a:endParaRPr>
          </a:p>
          <a:p>
            <a:pPr marL="431999" lvl="0" indent="-323999">
              <a:spcBef>
                <a:spcPts val="0"/>
              </a:spcBef>
              <a:spcAft>
                <a:spcPts val="1415"/>
              </a:spcAft>
              <a:buSzPct val="45000"/>
              <a:buFont typeface="StarSymbol"/>
              <a:buChar char="●"/>
            </a:pPr>
            <a:r>
              <a:rPr lang="cs-CZ" sz="2400" dirty="0">
                <a:solidFill>
                  <a:srgbClr val="000000"/>
                </a:solidFill>
                <a:latin typeface="Calibri" pitchFamily="18"/>
                <a:ea typeface="SimSun" pitchFamily="2"/>
                <a:cs typeface="Mangal" pitchFamily="2"/>
                <a:hlinkClick r:id="rId6"/>
              </a:rPr>
              <a:t>http://</a:t>
            </a:r>
            <a:r>
              <a:rPr lang="cs-CZ" sz="2400" dirty="0" smtClean="0">
                <a:solidFill>
                  <a:srgbClr val="000000"/>
                </a:solidFill>
                <a:latin typeface="Calibri" pitchFamily="18"/>
                <a:ea typeface="SimSun" pitchFamily="2"/>
                <a:cs typeface="Mangal" pitchFamily="2"/>
                <a:hlinkClick r:id="rId6"/>
              </a:rPr>
              <a:t>www.sms.cz/film/sifra-mistra-leonarda</a:t>
            </a:r>
            <a:endParaRPr lang="cs-CZ" sz="2400" dirty="0" smtClean="0">
              <a:solidFill>
                <a:srgbClr val="000000"/>
              </a:solidFill>
              <a:latin typeface="Calibri" pitchFamily="18"/>
              <a:ea typeface="SimSun" pitchFamily="2"/>
              <a:cs typeface="Mangal" pitchFamily="2"/>
            </a:endParaRPr>
          </a:p>
          <a:p>
            <a:pPr marL="431999" lvl="0" indent="-323999">
              <a:spcBef>
                <a:spcPts val="0"/>
              </a:spcBef>
              <a:spcAft>
                <a:spcPts val="1415"/>
              </a:spcAft>
              <a:buSzPct val="45000"/>
              <a:buFont typeface="StarSymbol"/>
              <a:buChar char="●"/>
            </a:pPr>
            <a:endParaRPr lang="cs-CZ" sz="2400" dirty="0">
              <a:solidFill>
                <a:srgbClr val="000000"/>
              </a:solidFill>
              <a:latin typeface="Calibri" pitchFamily="18"/>
              <a:ea typeface="SimSun" pitchFamily="2"/>
              <a:cs typeface="Mangal" pitchFamily="2"/>
            </a:endParaRPr>
          </a:p>
          <a:p>
            <a:pPr marL="0" lvl="0" indent="0">
              <a:spcBef>
                <a:spcPts val="640"/>
              </a:spcBef>
              <a:spcAft>
                <a:spcPts val="1415"/>
              </a:spcAft>
              <a:buNone/>
            </a:pPr>
            <a:endParaRPr lang="cs-CZ" sz="2400" dirty="0">
              <a:solidFill>
                <a:srgbClr val="000000"/>
              </a:solidFill>
              <a:latin typeface="Calibri" pitchFamily="18"/>
              <a:ea typeface="SimSun" pitchFamily="2"/>
              <a:cs typeface="Mang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Hlavní post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cs-CZ" smtClean="0"/>
              <a:t>skupina Epsilon 2.B</a:t>
            </a:r>
            <a:endParaRPr lang="cs-CZ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914400" y="4221163"/>
            <a:ext cx="8229600" cy="1143000"/>
          </a:xfrm>
        </p:spPr>
        <p:txBody>
          <a:bodyPr/>
          <a:lstStyle/>
          <a:p>
            <a:pPr lvl="0">
              <a:buNone/>
            </a:pPr>
            <a:r>
              <a:rPr lang="cs-CZ" dirty="0"/>
              <a:t>Hlavní postavy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404813"/>
            <a:ext cx="8229600" cy="6165850"/>
          </a:xfrm>
        </p:spPr>
        <p:txBody>
          <a:bodyPr>
            <a:spAutoFit/>
          </a:bodyPr>
          <a:lstStyle/>
          <a:p>
            <a:pPr marL="342900" lvl="0" indent="-342900">
              <a:spcBef>
                <a:spcPts val="640"/>
              </a:spcBef>
              <a:spcAft>
                <a:spcPts val="1415"/>
              </a:spcAft>
              <a:buSzPct val="100000"/>
              <a:buFont typeface="Arial" pitchFamily="34" charset="0"/>
              <a:buChar char="•"/>
            </a:pPr>
            <a:r>
              <a:rPr lang="cs-CZ" sz="2800" u="sng" dirty="0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Robert </a:t>
            </a:r>
            <a:r>
              <a:rPr lang="cs-CZ" sz="2800" u="sng" dirty="0" err="1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Langdon</a:t>
            </a:r>
            <a:r>
              <a:rPr lang="cs-CZ" sz="2800" dirty="0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: </a:t>
            </a:r>
            <a:r>
              <a:rPr lang="cs-CZ" sz="2000" dirty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uznávaný harvardský </a:t>
            </a:r>
            <a:r>
              <a:rPr lang="cs-CZ" sz="2000" dirty="0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profesor náboženské </a:t>
            </a:r>
            <a:r>
              <a:rPr lang="cs-CZ" sz="2000" dirty="0" err="1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symbologie</a:t>
            </a:r>
            <a:r>
              <a:rPr lang="cs-CZ" sz="2000" dirty="0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, ve </a:t>
            </a:r>
            <a:r>
              <a:rPr lang="cs-CZ" sz="2000" dirty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středních letech, </a:t>
            </a:r>
            <a:r>
              <a:rPr lang="cs-CZ" sz="2000" dirty="0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svobodný, odhodlaný, důvěřivý</a:t>
            </a:r>
            <a:endParaRPr lang="cs-CZ" sz="2000" dirty="0">
              <a:solidFill>
                <a:srgbClr val="000000"/>
              </a:solidFill>
              <a:latin typeface="+mj-lt"/>
              <a:ea typeface="SimSun" pitchFamily="2"/>
              <a:cs typeface="Mangal" pitchFamily="2"/>
            </a:endParaRPr>
          </a:p>
          <a:p>
            <a:pPr marL="342900" lvl="0" indent="-342900">
              <a:spcBef>
                <a:spcPts val="640"/>
              </a:spcBef>
              <a:spcAft>
                <a:spcPts val="1415"/>
              </a:spcAft>
              <a:buSzPct val="100000"/>
              <a:buFont typeface="Arial" pitchFamily="34" charset="0"/>
              <a:buChar char="•"/>
            </a:pPr>
            <a:r>
              <a:rPr lang="cs-CZ" sz="2800" u="sng" dirty="0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Sophie </a:t>
            </a:r>
            <a:r>
              <a:rPr lang="cs-CZ" sz="2800" u="sng" dirty="0" err="1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Neveuová</a:t>
            </a:r>
            <a:r>
              <a:rPr lang="cs-CZ" sz="2800" u="sng" dirty="0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 Saint-</a:t>
            </a:r>
            <a:r>
              <a:rPr lang="cs-CZ" sz="2800" u="sng" dirty="0" err="1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Clair</a:t>
            </a:r>
            <a:r>
              <a:rPr lang="cs-CZ" sz="2800" dirty="0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: </a:t>
            </a:r>
            <a:r>
              <a:rPr lang="cs-CZ" sz="2000" dirty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jemná žena, </a:t>
            </a:r>
            <a:r>
              <a:rPr lang="cs-CZ" sz="2000" dirty="0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práce </a:t>
            </a:r>
            <a:r>
              <a:rPr lang="cs-CZ" sz="2000" dirty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v dešifrovacím </a:t>
            </a:r>
            <a:r>
              <a:rPr lang="cs-CZ" sz="2000" dirty="0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oddělení</a:t>
            </a:r>
            <a:r>
              <a:rPr lang="en-US" sz="2000" dirty="0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, </a:t>
            </a:r>
            <a:r>
              <a:rPr lang="cs-CZ" sz="2000" dirty="0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vnučka </a:t>
            </a:r>
            <a:r>
              <a:rPr lang="cs-CZ" sz="2000" dirty="0" err="1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Sauniera</a:t>
            </a:r>
            <a:endParaRPr lang="cs-CZ" sz="2000" dirty="0" smtClean="0">
              <a:solidFill>
                <a:srgbClr val="000000"/>
              </a:solidFill>
              <a:latin typeface="+mj-lt"/>
              <a:ea typeface="SimSun" pitchFamily="2"/>
              <a:cs typeface="Mangal" pitchFamily="2"/>
            </a:endParaRPr>
          </a:p>
          <a:p>
            <a:pPr marL="342900" indent="-342900">
              <a:spcBef>
                <a:spcPts val="640"/>
              </a:spcBef>
              <a:spcAft>
                <a:spcPts val="1415"/>
              </a:spcAft>
              <a:buSzPct val="100000"/>
              <a:buFont typeface="Arial" pitchFamily="34" charset="0"/>
              <a:buChar char="•"/>
            </a:pPr>
            <a:r>
              <a:rPr lang="en-US" sz="2800" u="sng" dirty="0" err="1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Bezu</a:t>
            </a:r>
            <a:r>
              <a:rPr lang="en-US" sz="2800" u="sng" dirty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 </a:t>
            </a:r>
            <a:r>
              <a:rPr lang="en-US" sz="2800" u="sng" dirty="0" err="1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Fache</a:t>
            </a:r>
            <a:r>
              <a:rPr lang="en-US" sz="2800" dirty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 – </a:t>
            </a:r>
            <a:r>
              <a:rPr lang="en-US" sz="2000" dirty="0" err="1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policista</a:t>
            </a:r>
            <a:r>
              <a:rPr lang="en-US" sz="2000" dirty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velmi</a:t>
            </a:r>
            <a:r>
              <a:rPr lang="en-US" sz="2000" dirty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 n</a:t>
            </a:r>
            <a:r>
              <a:rPr lang="cs-CZ" sz="2000" dirty="0" err="1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ábožensky</a:t>
            </a:r>
            <a:r>
              <a:rPr lang="cs-CZ" sz="2000" dirty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 založený, </a:t>
            </a:r>
            <a:r>
              <a:rPr lang="cs-CZ" sz="2000" dirty="0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zpočátku </a:t>
            </a:r>
            <a:r>
              <a:rPr lang="cs-CZ" sz="2000" dirty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odhodlaný Roberta </a:t>
            </a:r>
            <a:r>
              <a:rPr lang="cs-CZ" sz="2000" dirty="0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zatknout</a:t>
            </a:r>
          </a:p>
          <a:p>
            <a:pPr marL="342900" lvl="0" indent="-342900">
              <a:spcBef>
                <a:spcPts val="640"/>
              </a:spcBef>
              <a:spcAft>
                <a:spcPts val="1415"/>
              </a:spcAft>
              <a:buSzPct val="100000"/>
              <a:buFont typeface="Arial" pitchFamily="34" charset="0"/>
              <a:buChar char="•"/>
            </a:pPr>
            <a:r>
              <a:rPr lang="cs-CZ" sz="2800" u="sng" dirty="0" err="1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Silas</a:t>
            </a:r>
            <a:r>
              <a:rPr lang="cs-CZ" sz="2800" dirty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 - </a:t>
            </a:r>
            <a:r>
              <a:rPr lang="cs-CZ" sz="2000" dirty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albín, mnich, zmanipulovaný svým učitelem</a:t>
            </a:r>
            <a:endParaRPr lang="en-US" sz="2000" dirty="0">
              <a:solidFill>
                <a:srgbClr val="000000"/>
              </a:solidFill>
              <a:latin typeface="+mj-lt"/>
              <a:ea typeface="SimSun" pitchFamily="2"/>
              <a:cs typeface="Mangal" pitchFamily="2"/>
            </a:endParaRPr>
          </a:p>
          <a:p>
            <a:pPr marL="342900" indent="-342900">
              <a:spcBef>
                <a:spcPts val="640"/>
              </a:spcBef>
              <a:spcAft>
                <a:spcPts val="1415"/>
              </a:spcAft>
              <a:buSzPct val="100000"/>
              <a:buFont typeface="Arial" pitchFamily="34" charset="0"/>
              <a:buChar char="•"/>
            </a:pPr>
            <a:endParaRPr lang="en-US" sz="2800" u="sng" dirty="0">
              <a:solidFill>
                <a:srgbClr val="000000"/>
              </a:solidFill>
              <a:latin typeface="+mj-lt"/>
              <a:ea typeface="SimSun" pitchFamily="2"/>
              <a:cs typeface="Mangal" pitchFamily="2"/>
            </a:endParaRPr>
          </a:p>
          <a:p>
            <a:pPr marL="342900" lvl="0" indent="-342900">
              <a:spcBef>
                <a:spcPts val="640"/>
              </a:spcBef>
              <a:spcAft>
                <a:spcPts val="1415"/>
              </a:spcAft>
              <a:buSzPct val="100000"/>
              <a:buFont typeface="Arial" pitchFamily="34" charset="0"/>
              <a:buChar char="•"/>
            </a:pPr>
            <a:endParaRPr lang="cs-CZ" dirty="0">
              <a:solidFill>
                <a:srgbClr val="000000"/>
              </a:solidFill>
              <a:latin typeface="+mj-lt"/>
              <a:ea typeface="SimSun" pitchFamily="2"/>
              <a:cs typeface="Mangal" pitchFamily="2"/>
            </a:endParaRPr>
          </a:p>
          <a:p>
            <a:pPr marL="0" lvl="0" indent="0">
              <a:spcBef>
                <a:spcPts val="640"/>
              </a:spcBef>
              <a:spcAft>
                <a:spcPts val="1415"/>
              </a:spcAft>
              <a:buNone/>
            </a:pPr>
            <a:endParaRPr lang="cs-CZ" sz="2400" dirty="0">
              <a:solidFill>
                <a:srgbClr val="000000"/>
              </a:solidFill>
              <a:latin typeface="Calibri" pitchFamily="18"/>
              <a:ea typeface="SimSun" pitchFamily="2"/>
              <a:cs typeface="Mangal" pitchFamily="2"/>
            </a:endParaRPr>
          </a:p>
          <a:p>
            <a:pPr marL="0" lvl="0" indent="0">
              <a:spcBef>
                <a:spcPts val="640"/>
              </a:spcBef>
              <a:spcAft>
                <a:spcPts val="1415"/>
              </a:spcAft>
              <a:buNone/>
            </a:pPr>
            <a:endParaRPr lang="cs-CZ" sz="2400" dirty="0">
              <a:solidFill>
                <a:srgbClr val="000000"/>
              </a:solidFill>
              <a:latin typeface="Calibri" pitchFamily="18"/>
              <a:ea typeface="SimSun" pitchFamily="2"/>
              <a:cs typeface="Mang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Vedlejší post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cs-CZ" smtClean="0"/>
              <a:t>skupina Epsilon 2.B</a:t>
            </a:r>
            <a:endParaRPr lang="cs-CZ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914400" y="4868863"/>
            <a:ext cx="8229600" cy="1143000"/>
          </a:xfrm>
        </p:spPr>
        <p:txBody>
          <a:bodyPr/>
          <a:lstStyle/>
          <a:p>
            <a:pPr lvl="0">
              <a:buNone/>
            </a:pPr>
            <a:r>
              <a:rPr lang="cs-CZ" dirty="0"/>
              <a:t>Vedlejší postavy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333375"/>
            <a:ext cx="8569325" cy="4442242"/>
          </a:xfrm>
        </p:spPr>
        <p:txBody>
          <a:bodyPr wrap="square">
            <a:spAutoFit/>
          </a:bodyPr>
          <a:lstStyle/>
          <a:p>
            <a:pPr marL="0" lvl="0" indent="0">
              <a:spcBef>
                <a:spcPts val="640"/>
              </a:spcBef>
              <a:spcAft>
                <a:spcPts val="1415"/>
              </a:spcAft>
              <a:buSzPct val="100000"/>
              <a:buFont typeface="Arial" pitchFamily="32"/>
              <a:buChar char="•"/>
            </a:pPr>
            <a:r>
              <a:rPr lang="cs-CZ" sz="2800" dirty="0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 </a:t>
            </a:r>
            <a:r>
              <a:rPr lang="cs-CZ" sz="2800" u="sng" dirty="0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Jacques </a:t>
            </a:r>
            <a:r>
              <a:rPr lang="cs-CZ" sz="2800" u="sng" dirty="0" err="1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Sauniére</a:t>
            </a:r>
            <a:r>
              <a:rPr lang="cs-CZ" sz="2800" u="sng" dirty="0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 Saint-Claire </a:t>
            </a:r>
            <a:r>
              <a:rPr lang="cs-CZ" sz="2800" dirty="0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– </a:t>
            </a:r>
            <a:r>
              <a:rPr lang="cs-CZ" sz="2000" dirty="0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dlouholetý </a:t>
            </a:r>
            <a:r>
              <a:rPr lang="cs-CZ" sz="2000" dirty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správce Louvru, </a:t>
            </a:r>
            <a:r>
              <a:rPr lang="cs-CZ" sz="2000" dirty="0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dědeček Sophie</a:t>
            </a:r>
            <a:r>
              <a:rPr lang="cs-CZ" sz="2000" dirty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, 73 </a:t>
            </a:r>
            <a:r>
              <a:rPr lang="cs-CZ" sz="2000" dirty="0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let, velmistr </a:t>
            </a:r>
            <a:r>
              <a:rPr lang="cs-CZ" sz="2000" dirty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P</a:t>
            </a:r>
            <a:r>
              <a:rPr lang="cs-CZ" sz="2000" dirty="0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řevorství sionského</a:t>
            </a:r>
            <a:endParaRPr lang="cs-CZ" sz="2000" dirty="0">
              <a:solidFill>
                <a:srgbClr val="000000"/>
              </a:solidFill>
              <a:latin typeface="+mj-lt"/>
              <a:ea typeface="SimSun" pitchFamily="2"/>
              <a:cs typeface="Mangal" pitchFamily="2"/>
            </a:endParaRPr>
          </a:p>
          <a:p>
            <a:pPr marL="0" lvl="0" indent="0">
              <a:spcBef>
                <a:spcPts val="640"/>
              </a:spcBef>
              <a:spcAft>
                <a:spcPts val="1415"/>
              </a:spcAft>
              <a:buSzPct val="100000"/>
              <a:buFont typeface="Arial" pitchFamily="32"/>
              <a:buChar char="•"/>
            </a:pPr>
            <a:r>
              <a:rPr lang="cs-CZ" sz="2800" dirty="0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 </a:t>
            </a:r>
            <a:r>
              <a:rPr lang="cs-CZ" sz="2800" u="sng" dirty="0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Sir </a:t>
            </a:r>
            <a:r>
              <a:rPr lang="cs-CZ" sz="2800" u="sng" dirty="0" err="1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Leigh</a:t>
            </a:r>
            <a:r>
              <a:rPr lang="cs-CZ" sz="2800" u="sng" dirty="0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 </a:t>
            </a:r>
            <a:r>
              <a:rPr lang="cs-CZ" sz="2800" u="sng" dirty="0" err="1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Teabing</a:t>
            </a:r>
            <a:r>
              <a:rPr lang="cs-CZ" sz="2800" dirty="0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- </a:t>
            </a:r>
            <a:r>
              <a:rPr lang="cs-CZ" sz="2000" dirty="0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za dávné tajemství je ochoten zabíjet, nakonec se zjistí, že je to učitel, britský historik</a:t>
            </a:r>
          </a:p>
          <a:p>
            <a:pPr marL="0" lvl="0" indent="0">
              <a:spcBef>
                <a:spcPts val="640"/>
              </a:spcBef>
              <a:spcAft>
                <a:spcPts val="1415"/>
              </a:spcAft>
              <a:buSzPct val="100000"/>
              <a:buFont typeface="Arial" pitchFamily="32"/>
              <a:buChar char="•"/>
            </a:pPr>
            <a:r>
              <a:rPr lang="cs-CZ" sz="2800" dirty="0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 </a:t>
            </a:r>
            <a:r>
              <a:rPr lang="cs-CZ" sz="2800" u="sng" dirty="0" err="1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Aringosa</a:t>
            </a:r>
            <a:r>
              <a:rPr lang="cs-CZ" sz="2800" dirty="0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 </a:t>
            </a:r>
            <a:r>
              <a:rPr lang="cs-CZ" sz="2000" dirty="0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– kněz Opus Dei, navádí </a:t>
            </a:r>
            <a:r>
              <a:rPr lang="cs-CZ" sz="2000" dirty="0" err="1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Silase</a:t>
            </a:r>
            <a:r>
              <a:rPr lang="cs-CZ" sz="2000" dirty="0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, velmi přesvědčivý</a:t>
            </a:r>
            <a:endParaRPr lang="cs-CZ" sz="2000" dirty="0">
              <a:solidFill>
                <a:srgbClr val="000000"/>
              </a:solidFill>
              <a:latin typeface="+mj-lt"/>
              <a:ea typeface="SimSun" pitchFamily="2"/>
              <a:cs typeface="Mangal" pitchFamily="2"/>
            </a:endParaRPr>
          </a:p>
          <a:p>
            <a:pPr marL="0" lvl="0" indent="0">
              <a:spcBef>
                <a:spcPts val="640"/>
              </a:spcBef>
              <a:spcAft>
                <a:spcPts val="1415"/>
              </a:spcAft>
              <a:buSzPct val="100000"/>
              <a:buFont typeface="Arial" pitchFamily="32"/>
              <a:buChar char="•"/>
            </a:pPr>
            <a:r>
              <a:rPr lang="cs-CZ" sz="2800" dirty="0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 </a:t>
            </a:r>
            <a:r>
              <a:rPr lang="cs-CZ" sz="2800" u="sng" dirty="0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Remy</a:t>
            </a:r>
            <a:r>
              <a:rPr lang="cs-CZ" sz="2000" dirty="0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 – sluha toužící po penězích, alergický na buráky</a:t>
            </a:r>
          </a:p>
          <a:p>
            <a:pPr marL="0" lvl="0" indent="0">
              <a:spcBef>
                <a:spcPts val="640"/>
              </a:spcBef>
              <a:spcAft>
                <a:spcPts val="1415"/>
              </a:spcAft>
              <a:buSzPct val="100000"/>
              <a:buFont typeface="Arial" pitchFamily="32"/>
              <a:buChar char="•"/>
            </a:pPr>
            <a:r>
              <a:rPr lang="cs-CZ" sz="3200" dirty="0" smtClean="0"/>
              <a:t> </a:t>
            </a:r>
            <a:r>
              <a:rPr lang="cs-CZ" sz="2800" u="sng" dirty="0">
                <a:solidFill>
                  <a:srgbClr val="000000"/>
                </a:solidFill>
                <a:ea typeface="SimSun" pitchFamily="2"/>
                <a:cs typeface="Mangal" pitchFamily="2"/>
              </a:rPr>
              <a:t>André </a:t>
            </a:r>
            <a:r>
              <a:rPr lang="cs-CZ" sz="2800" u="sng" dirty="0" err="1" smtClean="0">
                <a:solidFill>
                  <a:srgbClr val="000000"/>
                </a:solidFill>
                <a:ea typeface="SimSun" pitchFamily="2"/>
                <a:cs typeface="Mangal" pitchFamily="2"/>
              </a:rPr>
              <a:t>Vernet</a:t>
            </a:r>
            <a:r>
              <a:rPr lang="cs-CZ" sz="2000" dirty="0" smtClean="0">
                <a:solidFill>
                  <a:schemeClr val="tx1"/>
                </a:solidFill>
                <a:latin typeface="+mj-lt"/>
              </a:rPr>
              <a:t> - policista, pravá ruka </a:t>
            </a:r>
            <a:r>
              <a:rPr lang="cs-CZ" sz="2000" dirty="0" err="1" smtClean="0">
                <a:solidFill>
                  <a:schemeClr val="tx1"/>
                </a:solidFill>
                <a:latin typeface="+mj-lt"/>
              </a:rPr>
              <a:t>Facheho</a:t>
            </a:r>
            <a:r>
              <a:rPr lang="cs-CZ" sz="3200" dirty="0"/>
              <a:t/>
            </a:r>
            <a:br>
              <a:rPr lang="cs-CZ" sz="3200" dirty="0"/>
            </a:br>
            <a:endParaRPr lang="cs-CZ" sz="3200" dirty="0">
              <a:solidFill>
                <a:srgbClr val="000000"/>
              </a:solidFill>
              <a:latin typeface="Calibri" pitchFamily="18"/>
              <a:ea typeface="SimSun" pitchFamily="2"/>
              <a:cs typeface="Mang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Šifra mistra Leonar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cs-CZ" smtClean="0"/>
              <a:t>skupina Epsilon 2.B</a:t>
            </a:r>
            <a:endParaRPr lang="cs-CZ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914400" y="4221163"/>
            <a:ext cx="8229600" cy="1143000"/>
          </a:xfrm>
        </p:spPr>
        <p:txBody>
          <a:bodyPr/>
          <a:lstStyle/>
          <a:p>
            <a:pPr lvl="0">
              <a:buNone/>
            </a:pPr>
            <a:r>
              <a:rPr lang="cs-CZ" dirty="0" err="1" smtClean="0"/>
              <a:t>Louv</a:t>
            </a:r>
            <a:r>
              <a:rPr lang="en-US" dirty="0" smtClean="0"/>
              <a:t>re</a:t>
            </a:r>
            <a:endParaRPr lang="cs-CZ" dirty="0"/>
          </a:p>
        </p:txBody>
      </p:sp>
      <p:sp>
        <p:nvSpPr>
          <p:cNvPr id="3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28575" y="692150"/>
            <a:ext cx="9115425" cy="4525963"/>
          </a:xfrm>
        </p:spPr>
        <p:txBody>
          <a:bodyPr>
            <a:normAutofit/>
          </a:bodyPr>
          <a:lstStyle/>
          <a:p>
            <a:pPr marL="0" lvl="0" indent="0">
              <a:spcBef>
                <a:spcPts val="640"/>
              </a:spcBef>
              <a:spcAft>
                <a:spcPts val="1415"/>
              </a:spcAft>
              <a:buSzPct val="100000"/>
              <a:buFont typeface="Arial" pitchFamily="32"/>
              <a:buChar char="•"/>
            </a:pPr>
            <a:r>
              <a:rPr lang="cs-CZ" sz="2800" dirty="0" smtClean="0">
                <a:solidFill>
                  <a:schemeClr val="tx1"/>
                </a:solidFill>
                <a:latin typeface="+mj-lt"/>
                <a:ea typeface="SimSun" pitchFamily="2"/>
                <a:cs typeface="Mangal" pitchFamily="2"/>
              </a:rPr>
              <a:t> </a:t>
            </a:r>
            <a:r>
              <a:rPr lang="cs-CZ" sz="2800" dirty="0" smtClean="0">
                <a:solidFill>
                  <a:schemeClr val="tx1"/>
                </a:solidFill>
                <a:latin typeface="+mj-lt"/>
              </a:rPr>
              <a:t>muzeum v</a:t>
            </a:r>
            <a:r>
              <a:rPr lang="cs-CZ" sz="2800" dirty="0">
                <a:solidFill>
                  <a:schemeClr val="tx1"/>
                </a:solidFill>
                <a:latin typeface="+mj-lt"/>
              </a:rPr>
              <a:t> Paříži (jedno z </a:t>
            </a:r>
            <a:r>
              <a:rPr lang="cs-CZ" sz="2800" dirty="0" smtClean="0">
                <a:solidFill>
                  <a:schemeClr val="tx1"/>
                </a:solidFill>
                <a:latin typeface="+mj-lt"/>
              </a:rPr>
              <a:t>největších)</a:t>
            </a:r>
            <a:endParaRPr lang="cs-CZ" sz="2800" dirty="0" smtClean="0">
              <a:solidFill>
                <a:schemeClr val="tx1"/>
              </a:solidFill>
              <a:latin typeface="+mj-lt"/>
              <a:ea typeface="SimSun" pitchFamily="2"/>
              <a:cs typeface="Mangal" pitchFamily="2"/>
            </a:endParaRPr>
          </a:p>
          <a:p>
            <a:pPr marL="0" lvl="0" indent="0">
              <a:spcBef>
                <a:spcPts val="640"/>
              </a:spcBef>
              <a:spcAft>
                <a:spcPts val="1415"/>
              </a:spcAft>
              <a:buSzPct val="100000"/>
              <a:buFont typeface="Arial" pitchFamily="32"/>
              <a:buChar char="•"/>
            </a:pPr>
            <a:r>
              <a:rPr lang="cs-CZ" sz="2800" dirty="0" smtClean="0">
                <a:solidFill>
                  <a:schemeClr val="tx1"/>
                </a:solidFill>
                <a:latin typeface="+mj-lt"/>
                <a:ea typeface="SimSun" pitchFamily="2"/>
                <a:cs typeface="Mangal" pitchFamily="2"/>
              </a:rPr>
              <a:t> název od </a:t>
            </a:r>
            <a:r>
              <a:rPr lang="cs-CZ" sz="2800" dirty="0" smtClean="0">
                <a:solidFill>
                  <a:schemeClr val="tx1"/>
                </a:solidFill>
              </a:rPr>
              <a:t>loveckého zámečku </a:t>
            </a:r>
            <a:r>
              <a:rPr lang="cs-CZ" sz="2800" dirty="0" err="1" smtClean="0">
                <a:solidFill>
                  <a:schemeClr val="tx1"/>
                </a:solidFill>
              </a:rPr>
              <a:t>Louparie</a:t>
            </a:r>
            <a:r>
              <a:rPr lang="cs-CZ" sz="2800" dirty="0" smtClean="0">
                <a:solidFill>
                  <a:schemeClr val="tx1"/>
                </a:solidFill>
              </a:rPr>
              <a:t>/slovo pevnost</a:t>
            </a:r>
          </a:p>
          <a:p>
            <a:pPr marL="0" lvl="0" indent="0">
              <a:spcBef>
                <a:spcPts val="640"/>
              </a:spcBef>
              <a:spcAft>
                <a:spcPts val="1415"/>
              </a:spcAft>
              <a:buSzPct val="100000"/>
              <a:buFont typeface="Arial" pitchFamily="32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</a:rPr>
              <a:t>púvodní</a:t>
            </a:r>
            <a:r>
              <a:rPr lang="cs-CZ" sz="2800" dirty="0" smtClean="0">
                <a:solidFill>
                  <a:schemeClr val="tx1"/>
                </a:solidFill>
              </a:rPr>
              <a:t> tvrz založena Karlem IV.</a:t>
            </a:r>
          </a:p>
          <a:p>
            <a:pPr marL="0" lvl="0" indent="0">
              <a:spcBef>
                <a:spcPts val="640"/>
              </a:spcBef>
              <a:spcAft>
                <a:spcPts val="1415"/>
              </a:spcAft>
              <a:buSzPct val="100000"/>
              <a:buFont typeface="Arial" pitchFamily="32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smtClean="0">
                <a:solidFill>
                  <a:schemeClr val="tx1"/>
                </a:solidFill>
              </a:rPr>
              <a:t>palác dokončen 1852(7)</a:t>
            </a:r>
          </a:p>
          <a:p>
            <a:pPr marL="0" lvl="0" indent="0">
              <a:spcBef>
                <a:spcPts val="640"/>
              </a:spcBef>
              <a:spcAft>
                <a:spcPts val="1415"/>
              </a:spcAft>
              <a:buSzPct val="100000"/>
              <a:buFont typeface="Arial" pitchFamily="32"/>
              <a:buChar char="•"/>
            </a:pPr>
            <a:r>
              <a:rPr lang="cs-CZ" sz="2800" dirty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 </a:t>
            </a:r>
            <a:r>
              <a:rPr lang="cs-CZ" sz="2800" dirty="0" smtClean="0">
                <a:solidFill>
                  <a:srgbClr val="000000"/>
                </a:solidFill>
                <a:latin typeface="+mj-lt"/>
                <a:ea typeface="SimSun" pitchFamily="2"/>
                <a:cs typeface="Mangal" pitchFamily="2"/>
              </a:rPr>
              <a:t>35 000 objektu v expozici</a:t>
            </a:r>
          </a:p>
          <a:p>
            <a:pPr marL="0" lvl="0" indent="0">
              <a:spcBef>
                <a:spcPts val="640"/>
              </a:spcBef>
              <a:spcAft>
                <a:spcPts val="1415"/>
              </a:spcAft>
              <a:buSzPct val="100000"/>
              <a:buFont typeface="Arial" pitchFamily="32"/>
              <a:buChar char="•"/>
            </a:pPr>
            <a:endParaRPr lang="cs-CZ" sz="2000" dirty="0">
              <a:solidFill>
                <a:srgbClr val="000000"/>
              </a:solidFill>
              <a:latin typeface="+mj-lt"/>
              <a:ea typeface="SimSun" pitchFamily="2"/>
              <a:cs typeface="Mang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becné inform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cs-CZ" smtClean="0"/>
              <a:t>skupina Epsilon 2.B</a:t>
            </a:r>
            <a:endParaRPr lang="cs-CZ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914400" y="4581525"/>
            <a:ext cx="8229600" cy="1143000"/>
          </a:xfrm>
        </p:spPr>
        <p:txBody>
          <a:bodyPr/>
          <a:lstStyle/>
          <a:p>
            <a:pPr lvl="0">
              <a:buNone/>
            </a:pPr>
            <a:r>
              <a:rPr lang="cs-CZ" dirty="0" smtClean="0"/>
              <a:t>Místa z natáčení</a:t>
            </a:r>
            <a:endParaRPr lang="cs-CZ" dirty="0"/>
          </a:p>
        </p:txBody>
      </p:sp>
      <p:sp>
        <p:nvSpPr>
          <p:cNvPr id="3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88913"/>
            <a:ext cx="8229600" cy="4525962"/>
          </a:xfrm>
        </p:spPr>
        <p:txBody>
          <a:bodyPr/>
          <a:lstStyle/>
          <a:p>
            <a:pPr marL="0" lvl="0" indent="0">
              <a:spcBef>
                <a:spcPts val="640"/>
              </a:spcBef>
              <a:spcAft>
                <a:spcPts val="1415"/>
              </a:spcAft>
              <a:buSzPct val="100000"/>
              <a:buNone/>
            </a:pPr>
            <a:r>
              <a:rPr lang="cs-CZ" sz="3200" dirty="0" smtClean="0">
                <a:solidFill>
                  <a:srgbClr val="000000"/>
                </a:solidFill>
                <a:latin typeface="Calibri" pitchFamily="18"/>
                <a:ea typeface="SimSun" pitchFamily="2"/>
                <a:cs typeface="Mangal" pitchFamily="2"/>
              </a:rPr>
              <a:t>			    </a:t>
            </a:r>
            <a:r>
              <a:rPr lang="cs-CZ" sz="3200" dirty="0" err="1" smtClean="0">
                <a:solidFill>
                  <a:srgbClr val="000000"/>
                </a:solidFill>
                <a:latin typeface="Calibri" pitchFamily="18"/>
                <a:ea typeface="SimSun" pitchFamily="2"/>
                <a:cs typeface="Mangal" pitchFamily="2"/>
              </a:rPr>
              <a:t>Louv</a:t>
            </a:r>
            <a:r>
              <a:rPr lang="en-US" sz="3200" dirty="0" smtClean="0">
                <a:solidFill>
                  <a:srgbClr val="000000"/>
                </a:solidFill>
                <a:latin typeface="Calibri" pitchFamily="18"/>
                <a:ea typeface="SimSun" pitchFamily="2"/>
                <a:cs typeface="Mangal" pitchFamily="2"/>
              </a:rPr>
              <a:t>re</a:t>
            </a:r>
            <a:endParaRPr lang="cs-CZ" sz="3200" dirty="0">
              <a:solidFill>
                <a:srgbClr val="000000"/>
              </a:solidFill>
              <a:latin typeface="Calibri" pitchFamily="18"/>
              <a:ea typeface="SimSun" pitchFamily="2"/>
              <a:cs typeface="Mangal" pitchFamily="2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88840"/>
            <a:ext cx="9144000" cy="362331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tručný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cs-CZ" smtClean="0"/>
              <a:t>skupina Epsilon 2.B</a:t>
            </a:r>
            <a:endParaRPr lang="cs-CZ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914400" y="5638800"/>
            <a:ext cx="8229600" cy="1143000"/>
          </a:xfrm>
        </p:spPr>
        <p:txBody>
          <a:bodyPr/>
          <a:lstStyle/>
          <a:p>
            <a:pPr lvl="0">
              <a:buNone/>
            </a:pPr>
            <a:r>
              <a:rPr lang="cs-CZ" dirty="0" smtClean="0">
                <a:solidFill>
                  <a:schemeClr val="tx1"/>
                </a:solidFill>
              </a:rPr>
              <a:t>Temple </a:t>
            </a:r>
            <a:r>
              <a:rPr lang="cs-CZ" dirty="0" err="1" smtClean="0">
                <a:solidFill>
                  <a:schemeClr val="tx1"/>
                </a:solidFill>
              </a:rPr>
              <a:t>Church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15870" y="332656"/>
            <a:ext cx="8229600" cy="4648200"/>
          </a:xfrm>
        </p:spPr>
        <p:txBody>
          <a:bodyPr>
            <a:spAutoFit/>
          </a:bodyPr>
          <a:lstStyle/>
          <a:p>
            <a:pPr marL="457200" lvl="0" indent="-457200">
              <a:spcBef>
                <a:spcPts val="640"/>
              </a:spcBef>
              <a:spcAft>
                <a:spcPts val="1415"/>
              </a:spcAft>
              <a:buSzPct val="100000"/>
              <a:buFont typeface="Arial" pitchFamily="34" charset="0"/>
              <a:buChar char="•"/>
            </a:pPr>
            <a:r>
              <a:rPr lang="cs-CZ" sz="2800" dirty="0">
                <a:solidFill>
                  <a:srgbClr val="000000"/>
                </a:solidFill>
                <a:latin typeface="Calibri" pitchFamily="18"/>
                <a:ea typeface="SimSun" pitchFamily="2"/>
                <a:cs typeface="Mangal" pitchFamily="2"/>
              </a:rPr>
              <a:t>c</a:t>
            </a:r>
            <a:r>
              <a:rPr lang="cs-CZ" sz="2800" dirty="0" smtClean="0">
                <a:solidFill>
                  <a:srgbClr val="000000"/>
                </a:solidFill>
                <a:latin typeface="Calibri" pitchFamily="18"/>
                <a:ea typeface="SimSun" pitchFamily="2"/>
                <a:cs typeface="Mangal" pitchFamily="2"/>
              </a:rPr>
              <a:t>hrám z 12. století</a:t>
            </a:r>
          </a:p>
          <a:p>
            <a:pPr marL="457200" lvl="0" indent="-457200">
              <a:spcBef>
                <a:spcPts val="640"/>
              </a:spcBef>
              <a:spcAft>
                <a:spcPts val="1415"/>
              </a:spcAft>
              <a:buSzPct val="100000"/>
              <a:buFont typeface="Arial" pitchFamily="34" charset="0"/>
              <a:buChar char="•"/>
            </a:pPr>
            <a:r>
              <a:rPr lang="cs-CZ" sz="2800" dirty="0">
                <a:solidFill>
                  <a:srgbClr val="000000"/>
                </a:solidFill>
                <a:latin typeface="Calibri" pitchFamily="18"/>
                <a:ea typeface="SimSun" pitchFamily="2"/>
                <a:cs typeface="Mangal" pitchFamily="2"/>
              </a:rPr>
              <a:t>v</a:t>
            </a:r>
            <a:r>
              <a:rPr lang="cs-CZ" sz="2800" dirty="0" smtClean="0">
                <a:solidFill>
                  <a:srgbClr val="000000"/>
                </a:solidFill>
                <a:latin typeface="Calibri" pitchFamily="18"/>
                <a:ea typeface="SimSun" pitchFamily="2"/>
                <a:cs typeface="Mangal" pitchFamily="2"/>
              </a:rPr>
              <a:t>ybudován Templáři jako jejich rezidence</a:t>
            </a:r>
          </a:p>
          <a:p>
            <a:pPr marL="457200" lvl="0" indent="-457200">
              <a:spcBef>
                <a:spcPts val="640"/>
              </a:spcBef>
              <a:spcAft>
                <a:spcPts val="1415"/>
              </a:spcAft>
              <a:buSzPct val="100000"/>
              <a:buFont typeface="Arial" pitchFamily="34" charset="0"/>
              <a:buChar char="•"/>
            </a:pPr>
            <a:r>
              <a:rPr lang="cs-CZ" sz="2800" dirty="0">
                <a:solidFill>
                  <a:srgbClr val="000000"/>
                </a:solidFill>
                <a:latin typeface="Calibri" pitchFamily="18"/>
                <a:ea typeface="SimSun" pitchFamily="2"/>
                <a:cs typeface="Mangal" pitchFamily="2"/>
              </a:rPr>
              <a:t>p</a:t>
            </a:r>
            <a:r>
              <a:rPr lang="cs-CZ" sz="2800" dirty="0" smtClean="0">
                <a:solidFill>
                  <a:srgbClr val="000000"/>
                </a:solidFill>
                <a:latin typeface="Calibri" pitchFamily="18"/>
                <a:ea typeface="SimSun" pitchFamily="2"/>
                <a:cs typeface="Mangal" pitchFamily="2"/>
              </a:rPr>
              <a:t>ůvodně určen pro ceremonie</a:t>
            </a:r>
          </a:p>
          <a:p>
            <a:pPr marL="457200" lvl="0" indent="-457200">
              <a:spcBef>
                <a:spcPts val="640"/>
              </a:spcBef>
              <a:spcAft>
                <a:spcPts val="1415"/>
              </a:spcAft>
              <a:buSzPct val="100000"/>
              <a:buFont typeface="Arial" pitchFamily="34" charset="0"/>
              <a:buChar char="•"/>
            </a:pPr>
            <a:r>
              <a:rPr lang="cs-CZ" sz="2800" dirty="0">
                <a:solidFill>
                  <a:srgbClr val="000000"/>
                </a:solidFill>
                <a:latin typeface="Calibri" pitchFamily="18"/>
                <a:ea typeface="SimSun" pitchFamily="2"/>
                <a:cs typeface="Mangal" pitchFamily="2"/>
              </a:rPr>
              <a:t>v</a:t>
            </a:r>
            <a:r>
              <a:rPr lang="cs-CZ" sz="2800" dirty="0" smtClean="0">
                <a:solidFill>
                  <a:srgbClr val="000000"/>
                </a:solidFill>
                <a:latin typeface="Calibri" pitchFamily="18"/>
                <a:ea typeface="SimSun" pitchFamily="2"/>
                <a:cs typeface="Mangal" pitchFamily="2"/>
              </a:rPr>
              <a:t> období 1185-1307 sloužil jako banka</a:t>
            </a:r>
          </a:p>
          <a:p>
            <a:pPr marL="457200" lvl="0" indent="-457200">
              <a:spcBef>
                <a:spcPts val="640"/>
              </a:spcBef>
              <a:spcAft>
                <a:spcPts val="1415"/>
              </a:spcAft>
              <a:buSzPct val="100000"/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000000"/>
                </a:solidFill>
                <a:latin typeface="Calibri" pitchFamily="18"/>
                <a:ea typeface="SimSun" pitchFamily="2"/>
                <a:cs typeface="Mangal" pitchFamily="2"/>
              </a:rPr>
              <a:t>1540 majetek Koruny</a:t>
            </a:r>
          </a:p>
          <a:p>
            <a:pPr marL="457200" lvl="0" indent="-457200">
              <a:spcBef>
                <a:spcPts val="640"/>
              </a:spcBef>
              <a:spcAft>
                <a:spcPts val="1415"/>
              </a:spcAft>
              <a:buSzPct val="100000"/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000000"/>
                </a:solidFill>
                <a:latin typeface="Calibri" pitchFamily="18"/>
                <a:ea typeface="SimSun" pitchFamily="2"/>
                <a:cs typeface="Mangal" pitchFamily="2"/>
              </a:rPr>
              <a:t>Vše dřevěné shořelo během 2. světové</a:t>
            </a:r>
          </a:p>
          <a:p>
            <a:pPr marL="457200" lvl="0" indent="-457200">
              <a:spcBef>
                <a:spcPts val="640"/>
              </a:spcBef>
              <a:spcAft>
                <a:spcPts val="1415"/>
              </a:spcAft>
              <a:buSzPct val="100000"/>
              <a:buFont typeface="Arial" pitchFamily="34" charset="0"/>
              <a:buChar char="•"/>
            </a:pPr>
            <a:endParaRPr lang="cs-CZ" sz="2800" dirty="0">
              <a:solidFill>
                <a:srgbClr val="000000"/>
              </a:solidFill>
              <a:latin typeface="Calibri" pitchFamily="18"/>
              <a:ea typeface="SimSun" pitchFamily="2"/>
              <a:cs typeface="Mang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cs-CZ" smtClean="0"/>
              <a:t>skupina Epsilon 2.B</a:t>
            </a:r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340768"/>
            <a:ext cx="8568952" cy="4659368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1187624" y="620688"/>
            <a:ext cx="6768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		Temple </a:t>
            </a:r>
            <a:r>
              <a:rPr lang="cs-CZ" sz="3200" dirty="0" err="1" smtClean="0"/>
              <a:t>Church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6015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cs-CZ" smtClean="0"/>
              <a:t>skupina Epsilon 2.B</a:t>
            </a:r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763688" y="4725144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cs-CZ" dirty="0" err="1" smtClean="0"/>
              <a:t>Rosslyn</a:t>
            </a:r>
            <a:r>
              <a:rPr lang="cs-CZ" dirty="0" smtClean="0"/>
              <a:t> </a:t>
            </a:r>
            <a:r>
              <a:rPr lang="cs-CZ" dirty="0" err="1" smtClean="0"/>
              <a:t>Chapel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3"/>
          </p:nvPr>
        </p:nvSpPr>
        <p:spPr>
          <a:xfrm>
            <a:off x="-8752" y="404664"/>
            <a:ext cx="8397175" cy="4464496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 smtClean="0"/>
              <a:t> nalezena jako katolická - 15.století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/>
              <a:t> </a:t>
            </a:r>
            <a:r>
              <a:rPr lang="cs-CZ" sz="2800" dirty="0" smtClean="0"/>
              <a:t>později spekulace o souvislostech s Templáři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 </a:t>
            </a:r>
            <a:r>
              <a:rPr lang="en-US" sz="2800" dirty="0" smtClean="0"/>
              <a:t>“r</a:t>
            </a:r>
            <a:r>
              <a:rPr lang="cs-CZ" sz="2800" dirty="0" err="1" smtClean="0"/>
              <a:t>oss</a:t>
            </a:r>
            <a:r>
              <a:rPr lang="en-US" sz="2800" dirty="0" smtClean="0"/>
              <a:t>” = </a:t>
            </a:r>
            <a:r>
              <a:rPr lang="en-US" sz="2800" dirty="0" err="1" smtClean="0"/>
              <a:t>kopec</a:t>
            </a:r>
            <a:r>
              <a:rPr lang="en-US" sz="2800" dirty="0" smtClean="0"/>
              <a:t>  -- “</a:t>
            </a:r>
            <a:r>
              <a:rPr lang="en-US" sz="2800" dirty="0" err="1" smtClean="0"/>
              <a:t>lyn</a:t>
            </a:r>
            <a:r>
              <a:rPr lang="en-US" sz="2800" dirty="0" smtClean="0"/>
              <a:t>” = </a:t>
            </a:r>
            <a:r>
              <a:rPr lang="en-US" sz="2800" dirty="0" err="1" smtClean="0"/>
              <a:t>vodop</a:t>
            </a:r>
            <a:r>
              <a:rPr lang="cs-CZ" sz="2800" dirty="0" err="1" smtClean="0"/>
              <a:t>ád</a:t>
            </a:r>
            <a:endParaRPr lang="cs-CZ" sz="2800" dirty="0" smtClean="0"/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 </a:t>
            </a:r>
            <a:r>
              <a:rPr lang="en-US" sz="2800" dirty="0" err="1" smtClean="0"/>
              <a:t>zmen</a:t>
            </a:r>
            <a:r>
              <a:rPr lang="cs-CZ" sz="2800" dirty="0" err="1" smtClean="0"/>
              <a:t>šenina</a:t>
            </a:r>
            <a:r>
              <a:rPr lang="cs-CZ" sz="2800" dirty="0" smtClean="0"/>
              <a:t> Glasgowské katedrály</a:t>
            </a:r>
            <a:endParaRPr lang="cs-CZ" sz="2800" dirty="0"/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stavební plány se nikdy nenašli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„</a:t>
            </a:r>
            <a:r>
              <a:rPr lang="cs-CZ" sz="2400" dirty="0"/>
              <a:t>hrobka pod kaplí kde rytíři čekají“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931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cs-CZ" smtClean="0"/>
              <a:t>skupina Epsilon 2.B</a:t>
            </a:r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772816"/>
            <a:ext cx="6408712" cy="4234328"/>
          </a:xfrm>
        </p:spPr>
      </p:pic>
      <p:sp>
        <p:nvSpPr>
          <p:cNvPr id="6" name="TextovéPole 5"/>
          <p:cNvSpPr txBox="1"/>
          <p:nvPr/>
        </p:nvSpPr>
        <p:spPr>
          <a:xfrm>
            <a:off x="1619672" y="404664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		</a:t>
            </a:r>
            <a:r>
              <a:rPr lang="cs-CZ" sz="2800" dirty="0" err="1" smtClean="0"/>
              <a:t>Rosslyn</a:t>
            </a:r>
            <a:r>
              <a:rPr lang="cs-CZ" sz="2800" dirty="0" smtClean="0"/>
              <a:t> </a:t>
            </a:r>
            <a:r>
              <a:rPr lang="cs-CZ" sz="2800" dirty="0" err="1" smtClean="0"/>
              <a:t>Chapel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74270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444</TotalTime>
  <Words>320</Words>
  <Application>Microsoft Office PowerPoint</Application>
  <PresentationFormat>Předvádění na obrazovce (4:3)</PresentationFormat>
  <Paragraphs>65</Paragraphs>
  <Slides>13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Aerodynamika</vt:lpstr>
      <vt:lpstr>Šifra mistra Leonarda  Postavy a místa</vt:lpstr>
      <vt:lpstr>Hlavní postavy</vt:lpstr>
      <vt:lpstr>Vedlejší postavy</vt:lpstr>
      <vt:lpstr>Louvre</vt:lpstr>
      <vt:lpstr>Místa z natáčení</vt:lpstr>
      <vt:lpstr>Temple Church</vt:lpstr>
      <vt:lpstr>Prezentace aplikace PowerPoint</vt:lpstr>
      <vt:lpstr>Rosslyn Chapel</vt:lpstr>
      <vt:lpstr>Prezentace aplikace PowerPoint</vt:lpstr>
      <vt:lpstr>Westminster  Abbey (opatství) </vt:lpstr>
      <vt:lpstr>Prezentace aplikace PowerPoint</vt:lpstr>
      <vt:lpstr>Místa z natáčení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Šifra mistra Leonarda O knize</dc:title>
  <dc:creator>Meteo</dc:creator>
  <cp:lastModifiedBy>Meteo</cp:lastModifiedBy>
  <cp:revision>27</cp:revision>
  <dcterms:created xsi:type="dcterms:W3CDTF">2013-11-27T08:12:33Z</dcterms:created>
  <dcterms:modified xsi:type="dcterms:W3CDTF">2014-01-16T13:12:20Z</dcterms:modified>
</cp:coreProperties>
</file>