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DE59F-B5D5-4D33-A40C-07D9728BDB46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24DD8-34E4-43AC-9821-B899F74FF0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66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24DD8-34E4-43AC-9821-B899F74FF02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2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EAED-6662-4F30-BE9F-1FCD1D4FFBF4}" type="datetime1">
              <a:rPr lang="cs-CZ" smtClean="0"/>
              <a:t>26.2.2014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Epsilon 2.B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B82-9B6A-4AEE-95B5-328147AA42F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6E0B-1E81-4C6A-B35A-1E508189A96D}" type="datetime1">
              <a:rPr lang="cs-CZ" smtClean="0"/>
              <a:t>26.2.2014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Epsilon 2.B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B82-9B6A-4AEE-95B5-328147AA42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5239-71F2-4971-95D7-6AF7354D8234}" type="datetime1">
              <a:rPr lang="cs-CZ" smtClean="0"/>
              <a:t>26.2.2014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Epsilon 2.B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B82-9B6A-4AEE-95B5-328147AA42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7D03-F3B9-4B85-94EA-77FAEE9EE5CA}" type="datetime1">
              <a:rPr lang="cs-CZ" smtClean="0"/>
              <a:t>26.2.2014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Epsilon 2.B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B82-9B6A-4AEE-95B5-328147AA42F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C84A-56F9-4FD7-AF3E-A9046F5762D0}" type="datetime1">
              <a:rPr lang="cs-CZ" smtClean="0"/>
              <a:t>26.2.2014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Epsilon 2.B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B82-9B6A-4AEE-95B5-328147AA42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3811-CC34-41D3-A7B2-492290960C86}" type="datetime1">
              <a:rPr lang="cs-CZ" smtClean="0"/>
              <a:t>26.2.2014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Epsilon 2.B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B82-9B6A-4AEE-95B5-328147AA42F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8A77-3514-4969-A074-460F924A5010}" type="datetime1">
              <a:rPr lang="cs-CZ" smtClean="0"/>
              <a:t>26.2.2014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Epsilon 2.B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B82-9B6A-4AEE-95B5-328147AA42F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D672-8944-41D3-8AAB-CC1B87C07E41}" type="datetime1">
              <a:rPr lang="cs-CZ" smtClean="0"/>
              <a:t>26.2.2014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Epsilon 2.B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B82-9B6A-4AEE-95B5-328147AA42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5B53-FC2F-4179-88E7-3B0A68434B75}" type="datetime1">
              <a:rPr lang="cs-CZ" smtClean="0"/>
              <a:t>26.2.2014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Epsilon 2.B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B82-9B6A-4AEE-95B5-328147AA42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7D4B-A9F3-41AB-8A5F-DCE177CB0893}" type="datetime1">
              <a:rPr lang="cs-CZ" smtClean="0"/>
              <a:t>26.2.2014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Epsilon 2.B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B82-9B6A-4AEE-95B5-328147AA42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81AC-C302-4AB6-803C-66A3D1B9ECBB}" type="datetime1">
              <a:rPr lang="cs-CZ" smtClean="0"/>
              <a:t>26.2.2014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Epsilon 2.B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B82-9B6A-4AEE-95B5-328147AA42F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B4D0E2-059B-4FE9-9E3A-2D8A356C922E}" type="datetime1">
              <a:rPr lang="cs-CZ" smtClean="0"/>
              <a:t>26.2.2014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cs-CZ" smtClean="0"/>
              <a:t>Epsilon 2.B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048B82-9B6A-4AEE-95B5-328147AA42F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eratelske-predmety.cz/Sifra-mistra-leonarda-mini-replika-kryptexu-da-vinci-code-p-1576.html" TargetMode="External"/><Relationship Id="rId2" Type="http://schemas.openxmlformats.org/officeDocument/2006/relationships/hyperlink" Target="http://cs.wikipedia.org/wiki/Leonardo_da_Vinc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ubik.cz/starsiclanek-30.html" TargetMode="External"/><Relationship Id="rId4" Type="http://schemas.openxmlformats.org/officeDocument/2006/relationships/hyperlink" Target="http://www.cesky-jazyk.cz/ctenarsky-denik/dan-brown/sifra-mistra-leonarda-3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cs-CZ" dirty="0" smtClean="0"/>
              <a:t>Šifra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Epsilon 2.B</a:t>
            </a: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5888"/>
            <a:ext cx="4634880" cy="4634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352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Epsilon 2.B</a:t>
            </a:r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Zdroje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cs.wikipedia.org/wiki/Leonardo_da_Vinci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www.sberatelske-predmety.cz/Sifra-mistra-leonarda-mini-replika-kryptexu-da-vinci-code-p-1576.html</a:t>
            </a:r>
            <a:endParaRPr lang="en-US" dirty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www.cesky-jazyk.cz/ctenarsky-denik/dan-brown/sifra-mistra-leonarda-3.html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www.bubik.cz/starsiclanek-30.html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69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Epsilon 2.B</a:t>
            </a:r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70892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Konec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3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Epsilon 2.B</a:t>
            </a:r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Šifra v knize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Kniha</a:t>
            </a:r>
            <a:r>
              <a:rPr lang="cs-CZ" dirty="0" smtClean="0"/>
              <a:t> </a:t>
            </a:r>
            <a:r>
              <a:rPr lang="cs-CZ" dirty="0" smtClean="0"/>
              <a:t>je rozdělena na několik částí</a:t>
            </a:r>
          </a:p>
          <a:p>
            <a:r>
              <a:rPr lang="cs-CZ" dirty="0" smtClean="0"/>
              <a:t>Tyto části vedou k objevení dokumentů o královském původu Ježíše Krista – </a:t>
            </a:r>
            <a:r>
              <a:rPr lang="cs-CZ" dirty="0" err="1" smtClean="0"/>
              <a:t>sangreal</a:t>
            </a:r>
            <a:r>
              <a:rPr lang="cs-CZ" dirty="0" smtClean="0"/>
              <a:t>, či svatý grál</a:t>
            </a:r>
          </a:p>
          <a:p>
            <a:r>
              <a:rPr lang="cs-CZ" dirty="0" smtClean="0"/>
              <a:t>Postavy krom samotné šifry řeší i </a:t>
            </a:r>
            <a:r>
              <a:rPr lang="cs-CZ" dirty="0" smtClean="0"/>
              <a:t>dilema, zda-</a:t>
            </a:r>
            <a:r>
              <a:rPr lang="cs-CZ" dirty="0" err="1" smtClean="0"/>
              <a:t>li</a:t>
            </a:r>
            <a:r>
              <a:rPr lang="cs-CZ" dirty="0" smtClean="0"/>
              <a:t> </a:t>
            </a:r>
            <a:r>
              <a:rPr lang="cs-CZ" dirty="0" smtClean="0"/>
              <a:t>zveřejnit tyto dokumenty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92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Epsilon 2.B</a:t>
            </a:r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První část šifry - obraz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V knize je na jednom z obrazů v Louvru napsáno speciálním perem sdělení pro hlavní postavy</a:t>
            </a:r>
          </a:p>
          <a:p>
            <a:r>
              <a:rPr lang="cs-CZ" dirty="0" smtClean="0"/>
              <a:t>Toto písmo je viditelné pouze pod UV(ultrafialovým) světlem</a:t>
            </a:r>
          </a:p>
          <a:p>
            <a:r>
              <a:rPr lang="cs-CZ" dirty="0" smtClean="0"/>
              <a:t>Toto světlo se používá například v kriminalistice</a:t>
            </a:r>
          </a:p>
          <a:p>
            <a:r>
              <a:rPr lang="cs-CZ" dirty="0" smtClean="0"/>
              <a:t>Bylo objeveno roku 1801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8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Epsilon 2.B</a:t>
            </a:r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Rytmická skladba veršů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Indicie k dalším místům hledání jsou ve verších, tyto verše jsou pak často rytmicky vázány na jistou část </a:t>
            </a:r>
            <a:r>
              <a:rPr lang="cs-CZ" dirty="0" smtClean="0"/>
              <a:t>historie, </a:t>
            </a:r>
            <a:r>
              <a:rPr lang="cs-CZ" dirty="0" smtClean="0"/>
              <a:t>kdy se používaly</a:t>
            </a:r>
          </a:p>
          <a:p>
            <a:r>
              <a:rPr lang="cs-CZ" dirty="0" smtClean="0"/>
              <a:t>Verše se skládají z celků:</a:t>
            </a:r>
          </a:p>
          <a:p>
            <a:r>
              <a:rPr lang="cs-CZ" dirty="0"/>
              <a:t>z</a:t>
            </a:r>
            <a:r>
              <a:rPr lang="cs-CZ" dirty="0" smtClean="0"/>
              <a:t>vukový </a:t>
            </a:r>
            <a:r>
              <a:rPr lang="cs-CZ" dirty="0" smtClean="0"/>
              <a:t>- melodie</a:t>
            </a:r>
          </a:p>
          <a:p>
            <a:r>
              <a:rPr lang="cs-CZ" dirty="0"/>
              <a:t>i</a:t>
            </a:r>
            <a:r>
              <a:rPr lang="cs-CZ" dirty="0" smtClean="0"/>
              <a:t>ntonační</a:t>
            </a: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ýznamový </a:t>
            </a:r>
            <a:r>
              <a:rPr lang="cs-CZ" dirty="0" smtClean="0"/>
              <a:t>– sděluje smysl, obsah</a:t>
            </a:r>
          </a:p>
          <a:p>
            <a:r>
              <a:rPr lang="cs-CZ" dirty="0"/>
              <a:t>s</a:t>
            </a:r>
            <a:r>
              <a:rPr lang="cs-CZ" dirty="0" smtClean="0"/>
              <a:t>yntaktický </a:t>
            </a:r>
            <a:r>
              <a:rPr lang="cs-CZ" dirty="0" smtClean="0"/>
              <a:t>– co verš, to samostatná věta</a:t>
            </a:r>
          </a:p>
          <a:p>
            <a:r>
              <a:rPr lang="cs-CZ" dirty="0"/>
              <a:t>o</a:t>
            </a:r>
            <a:r>
              <a:rPr lang="cs-CZ" dirty="0" smtClean="0"/>
              <a:t>brazový </a:t>
            </a:r>
            <a:r>
              <a:rPr lang="cs-CZ" dirty="0" smtClean="0"/>
              <a:t>– co verš, to celek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35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Epsilon 2.B</a:t>
            </a:r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Jambický pentametr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V knize je zpravidla použit tzv. jambický pentametr</a:t>
            </a:r>
          </a:p>
          <a:p>
            <a:r>
              <a:rPr lang="cs-CZ" dirty="0" smtClean="0"/>
              <a:t>Jamb je pro češtinu nepřirozený, lze ho však použít posunutím jiného básnického metru</a:t>
            </a:r>
          </a:p>
          <a:p>
            <a:r>
              <a:rPr lang="cs-CZ" dirty="0" smtClean="0"/>
              <a:t>Pochází z řečtiny, je typický pro </a:t>
            </a:r>
            <a:r>
              <a:rPr lang="cs-CZ" dirty="0" err="1" smtClean="0"/>
              <a:t>iónštinu</a:t>
            </a:r>
            <a:r>
              <a:rPr lang="cs-CZ" dirty="0" smtClean="0"/>
              <a:t>, což je starořecký dialekt</a:t>
            </a:r>
          </a:p>
          <a:p>
            <a:r>
              <a:rPr lang="cs-CZ" dirty="0" smtClean="0"/>
              <a:t>Je ho užito například v Máchově </a:t>
            </a:r>
            <a:r>
              <a:rPr lang="cs-CZ" i="1" dirty="0" smtClean="0"/>
              <a:t>Máji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8352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Epsilon 2.B</a:t>
            </a:r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Kryptex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Samotný výraz je anglický novotvar (</a:t>
            </a:r>
            <a:r>
              <a:rPr lang="cs-CZ" dirty="0" err="1" smtClean="0"/>
              <a:t>cryptex</a:t>
            </a:r>
            <a:r>
              <a:rPr lang="cs-CZ" dirty="0" smtClean="0"/>
              <a:t>)</a:t>
            </a:r>
          </a:p>
          <a:p>
            <a:r>
              <a:rPr lang="cs-CZ" dirty="0" smtClean="0"/>
              <a:t>Je to malý přenosný trezor sloužící k uchovávání tajných zpráv</a:t>
            </a:r>
          </a:p>
          <a:p>
            <a:r>
              <a:rPr lang="cs-CZ" dirty="0" smtClean="0"/>
              <a:t>Da Vinci jej pouze navrhl, jako mnohé </a:t>
            </a:r>
            <a:r>
              <a:rPr lang="cs-CZ" dirty="0" smtClean="0"/>
              <a:t>ze svých plánů </a:t>
            </a:r>
            <a:r>
              <a:rPr lang="cs-CZ" dirty="0" smtClean="0"/>
              <a:t>jej nezrealizoval</a:t>
            </a:r>
          </a:p>
          <a:p>
            <a:r>
              <a:rPr lang="cs-CZ" dirty="0" smtClean="0"/>
              <a:t>První realizace plánku </a:t>
            </a:r>
            <a:r>
              <a:rPr lang="cs-CZ" dirty="0" smtClean="0"/>
              <a:t>byla </a:t>
            </a:r>
            <a:r>
              <a:rPr lang="cs-CZ" dirty="0" smtClean="0"/>
              <a:t>až přibližně </a:t>
            </a:r>
            <a:r>
              <a:rPr lang="cs-CZ" dirty="0" smtClean="0"/>
              <a:t>v 18. století</a:t>
            </a:r>
            <a:endParaRPr lang="cs-CZ" dirty="0" smtClean="0"/>
          </a:p>
          <a:p>
            <a:r>
              <a:rPr lang="cs-CZ" dirty="0" err="1" smtClean="0"/>
              <a:t>Kryptex</a:t>
            </a:r>
            <a:r>
              <a:rPr lang="cs-CZ" dirty="0" smtClean="0"/>
              <a:t> je hojně používán v </a:t>
            </a:r>
            <a:r>
              <a:rPr lang="cs-CZ" dirty="0" err="1" smtClean="0"/>
              <a:t>geocachingu</a:t>
            </a:r>
            <a:r>
              <a:rPr lang="cs-CZ" dirty="0" smtClean="0"/>
              <a:t>- moderní hře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72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Epsilon 2.B</a:t>
            </a:r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98" y="116632"/>
            <a:ext cx="7848872" cy="613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18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Epsilon 2.B</a:t>
            </a:r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Fungování </a:t>
            </a:r>
            <a:r>
              <a:rPr lang="cs-CZ" dirty="0" err="1" smtClean="0"/>
              <a:t>kryptexu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 smtClean="0"/>
              <a:t>Kryptex</a:t>
            </a:r>
            <a:r>
              <a:rPr lang="cs-CZ" dirty="0" smtClean="0"/>
              <a:t> má na svém těle množství prstenců s písmeny, které ho po zadání správné kombinace otevřou</a:t>
            </a:r>
          </a:p>
          <a:p>
            <a:r>
              <a:rPr lang="cs-CZ" dirty="0" smtClean="0"/>
              <a:t>Při pokusu o násilné vniknutí dovnitř je dokument obtočen kolem ampulky s octem, která tlakem praskne a zničí zprávu uvnitř</a:t>
            </a:r>
          </a:p>
          <a:p>
            <a:r>
              <a:rPr lang="cs-CZ" dirty="0" smtClean="0"/>
              <a:t>Vzhledem k množství kombinací je téměř nemožné </a:t>
            </a:r>
            <a:r>
              <a:rPr lang="cs-CZ" dirty="0" err="1" smtClean="0"/>
              <a:t>kryptex</a:t>
            </a:r>
            <a:r>
              <a:rPr lang="cs-CZ" dirty="0" smtClean="0"/>
              <a:t> otevřít bez znalosti hesla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18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Epsilon 2.B</a:t>
            </a:r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82225" cy="409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322</Words>
  <Application>Microsoft Office PowerPoint</Application>
  <PresentationFormat>Předvádění na obrazovce (4:3)</PresentationFormat>
  <Paragraphs>51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Aerodynamika</vt:lpstr>
      <vt:lpstr>Šifra</vt:lpstr>
      <vt:lpstr>Šifra v knize</vt:lpstr>
      <vt:lpstr>První část šifry - obraz</vt:lpstr>
      <vt:lpstr>Rytmická skladba veršů</vt:lpstr>
      <vt:lpstr>Jambický pentametr</vt:lpstr>
      <vt:lpstr>Kryptex</vt:lpstr>
      <vt:lpstr>Prezentace aplikace PowerPoint</vt:lpstr>
      <vt:lpstr>Fungování kryptexu</vt:lpstr>
      <vt:lpstr>Prezentace aplikace PowerPoint</vt:lpstr>
      <vt:lpstr>Zdroje</vt:lpstr>
      <vt:lpstr>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Šifra</dc:title>
  <dc:creator>Pešákovi</dc:creator>
  <cp:lastModifiedBy>ivona.liptakova</cp:lastModifiedBy>
  <cp:revision>5</cp:revision>
  <dcterms:created xsi:type="dcterms:W3CDTF">2014-02-13T17:44:23Z</dcterms:created>
  <dcterms:modified xsi:type="dcterms:W3CDTF">2014-02-26T09:21:29Z</dcterms:modified>
</cp:coreProperties>
</file>